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9" r:id="rId3"/>
    <p:sldId id="270" r:id="rId4"/>
    <p:sldId id="271" r:id="rId5"/>
    <p:sldId id="284" r:id="rId6"/>
    <p:sldId id="279" r:id="rId7"/>
    <p:sldId id="272" r:id="rId8"/>
    <p:sldId id="285" r:id="rId9"/>
    <p:sldId id="280" r:id="rId10"/>
    <p:sldId id="275" r:id="rId11"/>
    <p:sldId id="277" r:id="rId12"/>
    <p:sldId id="278" r:id="rId13"/>
    <p:sldId id="273" r:id="rId14"/>
    <p:sldId id="299" r:id="rId15"/>
    <p:sldId id="297" r:id="rId16"/>
    <p:sldId id="274" r:id="rId17"/>
    <p:sldId id="289" r:id="rId18"/>
    <p:sldId id="287" r:id="rId19"/>
    <p:sldId id="290" r:id="rId20"/>
    <p:sldId id="288" r:id="rId21"/>
    <p:sldId id="291" r:id="rId22"/>
    <p:sldId id="276" r:id="rId23"/>
    <p:sldId id="292" r:id="rId24"/>
    <p:sldId id="293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ED0"/>
    <a:srgbClr val="EAEDF4"/>
    <a:srgbClr val="718FA5"/>
    <a:srgbClr val="006A10"/>
    <a:srgbClr val="D1D8E9"/>
    <a:srgbClr val="D0D7E8"/>
    <a:srgbClr val="CFD6E7"/>
    <a:srgbClr val="6BB471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Stile con tema 2 - Color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0" autoAdjust="0"/>
    <p:restoredTop sz="84699" autoAdjust="0"/>
  </p:normalViewPr>
  <p:slideViewPr>
    <p:cSldViewPr snapToGrid="0" snapToObjects="1">
      <p:cViewPr varScale="1">
        <p:scale>
          <a:sx n="62" d="100"/>
          <a:sy n="62" d="100"/>
        </p:scale>
        <p:origin x="160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F7980A8-368E-4BA3-AE8F-614030F80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CFDCEFA-6B28-4DE2-8BA1-1FC7F93B17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A99DF-4086-43CF-822C-5A6FD55CFC40}" type="datetimeFigureOut">
              <a:rPr lang="it-IT" smtClean="0"/>
              <a:t>18/06/2021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6CCBDD-5CA1-4B02-9922-B98DABDF2C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173545-C360-461D-A632-6D8E8E2E6B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703E-B8AD-45A4-AFAF-CB6B59875BD6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88685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A17FB-34D6-4371-BDA0-53A47F8CDFDB}" type="datetimeFigureOut">
              <a:rPr lang="it-IT" smtClean="0"/>
              <a:t>18/06/2021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Prova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C9B84-39B0-4FCB-B86E-7951F4FD345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64376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603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627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787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273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8524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0764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919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119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7826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36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36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503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8600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7827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846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3424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4575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274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338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7060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129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84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234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315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ORIV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123945" y="5680076"/>
            <a:ext cx="5087875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Advisor: 	  Prof.  Daniele LOIACONO</a:t>
            </a:r>
            <a:br>
              <a:rPr lang="it-IT" sz="2000" dirty="0">
                <a:solidFill>
                  <a:schemeClr val="bg1"/>
                </a:solidFill>
              </a:rPr>
            </a:br>
            <a:r>
              <a:rPr lang="it-IT" sz="2000" dirty="0">
                <a:solidFill>
                  <a:schemeClr val="bg1"/>
                </a:solidFill>
              </a:rPr>
              <a:t>Co-</a:t>
            </a:r>
            <a:r>
              <a:rPr lang="it-IT" sz="2000" dirty="0" err="1">
                <a:solidFill>
                  <a:schemeClr val="bg1"/>
                </a:solidFill>
              </a:rPr>
              <a:t>advisor</a:t>
            </a:r>
            <a:r>
              <a:rPr lang="it-IT" sz="2000" dirty="0">
                <a:solidFill>
                  <a:schemeClr val="bg1"/>
                </a:solidFill>
              </a:rPr>
              <a:t>:	  Dr.     Edoardo GIACOMELLO</a:t>
            </a: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772400" cy="137795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nl-NL" dirty="0"/>
              <a:t>DISTRIBUTED DEEP LEARNING APPROACHES FOR </a:t>
            </a:r>
            <a:endParaRPr lang="it-IT" dirty="0"/>
          </a:p>
          <a:p>
            <a:r>
              <a:rPr lang="nl-NL" dirty="0"/>
              <a:t>HEALTHCARE: A COMPARISON OF SPLIT LEARNING </a:t>
            </a:r>
            <a:endParaRPr lang="it-IT" dirty="0"/>
          </a:p>
          <a:p>
            <a:r>
              <a:rPr lang="nl-NL" dirty="0"/>
              <a:t>AND FEDERATED LEARNING FOR AUTOMATIC </a:t>
            </a:r>
            <a:endParaRPr lang="it-IT" dirty="0"/>
          </a:p>
          <a:p>
            <a:r>
              <a:rPr lang="fr-FR" dirty="0"/>
              <a:t>DISEASES DETECTION IN CHEST X-RAYS</a:t>
            </a:r>
            <a:endParaRPr lang="it-IT" dirty="0"/>
          </a:p>
          <a:p>
            <a:endParaRPr lang="it-IT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C5644D-905C-E147-8054-0030636414E2}"/>
              </a:ext>
            </a:extLst>
          </p:cNvPr>
          <p:cNvSpPr txBox="1"/>
          <p:nvPr/>
        </p:nvSpPr>
        <p:spPr>
          <a:xfrm>
            <a:off x="6426835" y="5680076"/>
            <a:ext cx="2354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Michele CATALDO</a:t>
            </a:r>
          </a:p>
          <a:p>
            <a:r>
              <a:rPr lang="it-IT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</a:t>
            </a:r>
            <a:r>
              <a:rPr lang="it-I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898954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Federated</a:t>
            </a:r>
            <a:r>
              <a:rPr lang="it-IT" sz="2000" b="1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Federated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Future </a:t>
            </a:r>
            <a:r>
              <a:rPr lang="it-IT" sz="2000" b="1" dirty="0" err="1">
                <a:solidFill>
                  <a:schemeClr val="tx2"/>
                </a:solidFill>
              </a:rPr>
              <a:t>improvements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9">
            <a:extLst>
              <a:ext uri="{FF2B5EF4-FFF2-40B4-BE49-F238E27FC236}">
                <a16:creationId xmlns:a16="http://schemas.microsoft.com/office/drawing/2014/main" id="{51C6D922-8F43-A544-9B98-616288DDD77E}"/>
              </a:ext>
            </a:extLst>
          </p:cNvPr>
          <p:cNvSpPr/>
          <p:nvPr/>
        </p:nvSpPr>
        <p:spPr>
          <a:xfrm>
            <a:off x="864226" y="2734563"/>
            <a:ext cx="2967439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</p:spTree>
    <p:extLst>
      <p:ext uri="{BB962C8B-B14F-4D97-AF65-F5344CB8AC3E}">
        <p14:creationId xmlns:p14="http://schemas.microsoft.com/office/powerpoint/2010/main" val="20499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Problem</a:t>
            </a:r>
            <a:r>
              <a:rPr lang="it-IT" sz="2600" dirty="0"/>
              <a:t> </a:t>
            </a:r>
            <a:r>
              <a:rPr lang="it-IT" sz="2600" dirty="0" err="1"/>
              <a:t>formulation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EB173E-8E8F-F848-BBB9-7A9E03718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741" y="1569287"/>
            <a:ext cx="7056473" cy="13634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solidFill>
                  <a:schemeClr val="tx2"/>
                </a:solidFill>
              </a:rPr>
              <a:t>Application of Distributed </a:t>
            </a:r>
            <a:r>
              <a:rPr lang="it-IT" sz="2000" dirty="0" err="1">
                <a:solidFill>
                  <a:schemeClr val="tx2"/>
                </a:solidFill>
              </a:rPr>
              <a:t>Deep</a:t>
            </a:r>
            <a:r>
              <a:rPr lang="it-IT" sz="2000" dirty="0">
                <a:solidFill>
                  <a:schemeClr val="tx2"/>
                </a:solidFill>
              </a:rPr>
              <a:t> Learning </a:t>
            </a:r>
            <a:r>
              <a:rPr lang="it-IT" sz="2000" dirty="0" err="1">
                <a:solidFill>
                  <a:schemeClr val="tx2"/>
                </a:solidFill>
              </a:rPr>
              <a:t>methods</a:t>
            </a:r>
            <a:r>
              <a:rPr lang="it-IT" sz="2000" dirty="0">
                <a:solidFill>
                  <a:schemeClr val="tx2"/>
                </a:solidFill>
              </a:rPr>
              <a:t> for </a:t>
            </a:r>
            <a:r>
              <a:rPr lang="it-IT" sz="2000" dirty="0" err="1">
                <a:solidFill>
                  <a:schemeClr val="tx2"/>
                </a:solidFill>
              </a:rPr>
              <a:t>diseases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diagnosis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using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chest</a:t>
            </a:r>
            <a:r>
              <a:rPr lang="it-IT" sz="2000" dirty="0">
                <a:solidFill>
                  <a:schemeClr val="tx2"/>
                </a:solidFill>
              </a:rPr>
              <a:t> X-</a:t>
            </a:r>
            <a:r>
              <a:rPr lang="it-IT" sz="2000" dirty="0" err="1">
                <a:solidFill>
                  <a:schemeClr val="tx2"/>
                </a:solidFill>
              </a:rPr>
              <a:t>rays</a:t>
            </a:r>
            <a:r>
              <a:rPr lang="it-IT" sz="2000" dirty="0">
                <a:solidFill>
                  <a:schemeClr val="tx2"/>
                </a:solidFill>
              </a:rPr>
              <a:t> (CXR)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CD01E-980F-1241-B4B6-F36B5D6754A3}"/>
              </a:ext>
            </a:extLst>
          </p:cNvPr>
          <p:cNvSpPr txBox="1"/>
          <p:nvPr/>
        </p:nvSpPr>
        <p:spPr>
          <a:xfrm>
            <a:off x="363075" y="1644537"/>
            <a:ext cx="1387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CA66EB-1753-7648-9D4D-F3A2E25EA66D}"/>
              </a:ext>
            </a:extLst>
          </p:cNvPr>
          <p:cNvSpPr txBox="1"/>
          <p:nvPr/>
        </p:nvSpPr>
        <p:spPr>
          <a:xfrm>
            <a:off x="363075" y="2951435"/>
            <a:ext cx="20344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it-IT" sz="2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A9D38DC4-4AF8-A744-92C1-811C86FD1BD7}"/>
              </a:ext>
            </a:extLst>
          </p:cNvPr>
          <p:cNvSpPr txBox="1">
            <a:spLocks/>
          </p:cNvSpPr>
          <p:nvPr/>
        </p:nvSpPr>
        <p:spPr>
          <a:xfrm>
            <a:off x="2241589" y="2951435"/>
            <a:ext cx="6627975" cy="477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>
                <a:solidFill>
                  <a:schemeClr val="tx2"/>
                </a:solidFill>
              </a:rPr>
              <a:t>Models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classify</a:t>
            </a:r>
            <a:r>
              <a:rPr lang="it-IT" sz="2000" dirty="0">
                <a:solidFill>
                  <a:schemeClr val="tx2"/>
                </a:solidFill>
              </a:rPr>
              <a:t> a </a:t>
            </a:r>
            <a:r>
              <a:rPr lang="it-IT" sz="2000" dirty="0" err="1">
                <a:solidFill>
                  <a:schemeClr val="tx2"/>
                </a:solidFill>
              </a:rPr>
              <a:t>given</a:t>
            </a:r>
            <a:r>
              <a:rPr lang="it-IT" sz="2000" dirty="0">
                <a:solidFill>
                  <a:schemeClr val="tx2"/>
                </a:solidFill>
              </a:rPr>
              <a:t> sample </a:t>
            </a:r>
            <a:r>
              <a:rPr lang="it-IT" sz="2000" b="1" i="1" dirty="0">
                <a:solidFill>
                  <a:schemeClr val="tx2"/>
                </a:solidFill>
              </a:rPr>
              <a:t>X</a:t>
            </a:r>
            <a:endParaRPr lang="it-IT" sz="2000" dirty="0">
              <a:solidFill>
                <a:schemeClr val="tx2"/>
              </a:solidFill>
            </a:endParaRPr>
          </a:p>
        </p:txBody>
      </p: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A919F5D9-F6A9-6348-8F1A-4F3A95A54E1E}"/>
              </a:ext>
            </a:extLst>
          </p:cNvPr>
          <p:cNvSpPr txBox="1">
            <a:spLocks/>
          </p:cNvSpPr>
          <p:nvPr/>
        </p:nvSpPr>
        <p:spPr>
          <a:xfrm>
            <a:off x="676702" y="3420865"/>
            <a:ext cx="6348566" cy="548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tx2"/>
                </a:solidFill>
              </a:rPr>
              <a:t>to a </a:t>
            </a:r>
            <a:r>
              <a:rPr lang="it-IT" sz="2000" dirty="0" err="1">
                <a:solidFill>
                  <a:schemeClr val="tx2"/>
                </a:solidFill>
              </a:rPr>
              <a:t>vector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b="1" i="1" dirty="0">
                <a:solidFill>
                  <a:schemeClr val="tx2"/>
                </a:solidFill>
              </a:rPr>
              <a:t>Y</a:t>
            </a:r>
            <a:r>
              <a:rPr lang="it-IT" sz="2000" dirty="0">
                <a:solidFill>
                  <a:schemeClr val="tx2"/>
                </a:solidFill>
              </a:rPr>
              <a:t>, </a:t>
            </a:r>
            <a:r>
              <a:rPr lang="it-IT" sz="2000" dirty="0" err="1">
                <a:solidFill>
                  <a:schemeClr val="tx2"/>
                </a:solidFill>
              </a:rPr>
              <a:t>corresponding</a:t>
            </a:r>
            <a:r>
              <a:rPr lang="it-IT" sz="2000" dirty="0">
                <a:solidFill>
                  <a:schemeClr val="tx2"/>
                </a:solidFill>
              </a:rPr>
              <a:t> to 14 </a:t>
            </a:r>
            <a:r>
              <a:rPr lang="it-IT" sz="2000" dirty="0" err="1">
                <a:solidFill>
                  <a:schemeClr val="tx2"/>
                </a:solidFill>
              </a:rPr>
              <a:t>different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diseases</a:t>
            </a:r>
            <a:endParaRPr lang="it-IT" sz="2000" dirty="0">
              <a:solidFill>
                <a:schemeClr val="tx2"/>
              </a:solidFill>
            </a:endParaRPr>
          </a:p>
        </p:txBody>
      </p:sp>
      <p:pic>
        <p:nvPicPr>
          <p:cNvPr id="17" name="Immagine 16" descr="Immagine che contiene testo, radiografia, capelli, sfocatura&#10;&#10;Descrizione generata automaticamente">
            <a:extLst>
              <a:ext uri="{FF2B5EF4-FFF2-40B4-BE49-F238E27FC236}">
                <a16:creationId xmlns:a16="http://schemas.microsoft.com/office/drawing/2014/main" id="{C99D6214-4009-0941-91CE-D415FC45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81" y="2473690"/>
            <a:ext cx="1847219" cy="1817264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03D93FF-5CC4-2446-A0B1-B0119CE9EC6A}"/>
              </a:ext>
            </a:extLst>
          </p:cNvPr>
          <p:cNvCxnSpPr>
            <a:cxnSpLocks/>
          </p:cNvCxnSpPr>
          <p:nvPr/>
        </p:nvCxnSpPr>
        <p:spPr>
          <a:xfrm>
            <a:off x="6426207" y="3166878"/>
            <a:ext cx="4874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BFF4D75F-461B-3F46-897F-DCEA6E0FE3C0}"/>
              </a:ext>
            </a:extLst>
          </p:cNvPr>
          <p:cNvCxnSpPr>
            <a:cxnSpLocks/>
          </p:cNvCxnSpPr>
          <p:nvPr/>
        </p:nvCxnSpPr>
        <p:spPr>
          <a:xfrm>
            <a:off x="2308496" y="3868830"/>
            <a:ext cx="0" cy="41892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ella 32">
            <a:extLst>
              <a:ext uri="{FF2B5EF4-FFF2-40B4-BE49-F238E27FC236}">
                <a16:creationId xmlns:a16="http://schemas.microsoft.com/office/drawing/2014/main" id="{A07CCB3B-CDDC-3A42-AE63-0D8F5A70C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09950"/>
              </p:ext>
            </p:extLst>
          </p:nvPr>
        </p:nvGraphicFramePr>
        <p:xfrm>
          <a:off x="354627" y="4355857"/>
          <a:ext cx="6653954" cy="42672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761103">
                  <a:extLst>
                    <a:ext uri="{9D8B030D-6E8A-4147-A177-3AD203B41FA5}">
                      <a16:colId xmlns:a16="http://schemas.microsoft.com/office/drawing/2014/main" val="1065199566"/>
                    </a:ext>
                  </a:extLst>
                </a:gridCol>
                <a:gridCol w="1513092">
                  <a:extLst>
                    <a:ext uri="{9D8B030D-6E8A-4147-A177-3AD203B41FA5}">
                      <a16:colId xmlns:a16="http://schemas.microsoft.com/office/drawing/2014/main" val="4081302255"/>
                    </a:ext>
                  </a:extLst>
                </a:gridCol>
                <a:gridCol w="1109176">
                  <a:extLst>
                    <a:ext uri="{9D8B030D-6E8A-4147-A177-3AD203B41FA5}">
                      <a16:colId xmlns:a16="http://schemas.microsoft.com/office/drawing/2014/main" val="1105278774"/>
                    </a:ext>
                  </a:extLst>
                </a:gridCol>
                <a:gridCol w="741643">
                  <a:extLst>
                    <a:ext uri="{9D8B030D-6E8A-4147-A177-3AD203B41FA5}">
                      <a16:colId xmlns:a16="http://schemas.microsoft.com/office/drawing/2014/main" val="3713649598"/>
                    </a:ext>
                  </a:extLst>
                </a:gridCol>
                <a:gridCol w="673769">
                  <a:extLst>
                    <a:ext uri="{9D8B030D-6E8A-4147-A177-3AD203B41FA5}">
                      <a16:colId xmlns:a16="http://schemas.microsoft.com/office/drawing/2014/main" val="2480343070"/>
                    </a:ext>
                  </a:extLst>
                </a:gridCol>
                <a:gridCol w="701458">
                  <a:extLst>
                    <a:ext uri="{9D8B030D-6E8A-4147-A177-3AD203B41FA5}">
                      <a16:colId xmlns:a16="http://schemas.microsoft.com/office/drawing/2014/main" val="1705745631"/>
                    </a:ext>
                  </a:extLst>
                </a:gridCol>
                <a:gridCol w="1153713">
                  <a:extLst>
                    <a:ext uri="{9D8B030D-6E8A-4147-A177-3AD203B41FA5}">
                      <a16:colId xmlns:a16="http://schemas.microsoft.com/office/drawing/2014/main" val="1055277540"/>
                    </a:ext>
                  </a:extLst>
                </a:gridCol>
              </a:tblGrid>
              <a:tr h="324123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Finding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Enlarged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Cardiomediastinum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Cardiomegaly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Opacity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Lung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Lesion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Edema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Consolidation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186209"/>
                  </a:ext>
                </a:extLst>
              </a:tr>
            </a:tbl>
          </a:graphicData>
        </a:graphic>
      </p:graphicFrame>
      <p:graphicFrame>
        <p:nvGraphicFramePr>
          <p:cNvPr id="33" name="Tabella 32">
            <a:extLst>
              <a:ext uri="{FF2B5EF4-FFF2-40B4-BE49-F238E27FC236}">
                <a16:creationId xmlns:a16="http://schemas.microsoft.com/office/drawing/2014/main" id="{E2609B2F-DE4A-A14B-9A3C-A89AF5A1E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04673"/>
              </p:ext>
            </p:extLst>
          </p:nvPr>
        </p:nvGraphicFramePr>
        <p:xfrm>
          <a:off x="1056908" y="4796392"/>
          <a:ext cx="6747910" cy="4845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9972">
                  <a:extLst>
                    <a:ext uri="{9D8B030D-6E8A-4147-A177-3AD203B41FA5}">
                      <a16:colId xmlns:a16="http://schemas.microsoft.com/office/drawing/2014/main" val="1065199566"/>
                    </a:ext>
                  </a:extLst>
                </a:gridCol>
                <a:gridCol w="1256335">
                  <a:extLst>
                    <a:ext uri="{9D8B030D-6E8A-4147-A177-3AD203B41FA5}">
                      <a16:colId xmlns:a16="http://schemas.microsoft.com/office/drawing/2014/main" val="4081302255"/>
                    </a:ext>
                  </a:extLst>
                </a:gridCol>
                <a:gridCol w="1177514">
                  <a:extLst>
                    <a:ext uri="{9D8B030D-6E8A-4147-A177-3AD203B41FA5}">
                      <a16:colId xmlns:a16="http://schemas.microsoft.com/office/drawing/2014/main" val="1105278774"/>
                    </a:ext>
                  </a:extLst>
                </a:gridCol>
                <a:gridCol w="777004">
                  <a:extLst>
                    <a:ext uri="{9D8B030D-6E8A-4147-A177-3AD203B41FA5}">
                      <a16:colId xmlns:a16="http://schemas.microsoft.com/office/drawing/2014/main" val="3713649598"/>
                    </a:ext>
                  </a:extLst>
                </a:gridCol>
                <a:gridCol w="731297">
                  <a:extLst>
                    <a:ext uri="{9D8B030D-6E8A-4147-A177-3AD203B41FA5}">
                      <a16:colId xmlns:a16="http://schemas.microsoft.com/office/drawing/2014/main" val="2480343070"/>
                    </a:ext>
                  </a:extLst>
                </a:gridCol>
                <a:gridCol w="754150">
                  <a:extLst>
                    <a:ext uri="{9D8B030D-6E8A-4147-A177-3AD203B41FA5}">
                      <a16:colId xmlns:a16="http://schemas.microsoft.com/office/drawing/2014/main" val="1705745631"/>
                    </a:ext>
                  </a:extLst>
                </a:gridCol>
                <a:gridCol w="1001638">
                  <a:extLst>
                    <a:ext uri="{9D8B030D-6E8A-4147-A177-3AD203B41FA5}">
                      <a16:colId xmlns:a16="http://schemas.microsoft.com/office/drawing/2014/main" val="1055277540"/>
                    </a:ext>
                  </a:extLst>
                </a:gridCol>
              </a:tblGrid>
              <a:tr h="484534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Pneumonia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Atelectasis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Pneumothorax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Pleural</a:t>
                      </a:r>
                      <a:r>
                        <a:rPr lang="it-IT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Effusion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Pleural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Fracture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it-IT" sz="11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Devices</a:t>
                      </a:r>
                      <a:endParaRPr lang="it-IT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186209"/>
                  </a:ext>
                </a:extLst>
              </a:tr>
            </a:tbl>
          </a:graphicData>
        </a:graphic>
      </p:graphicFrame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62AAC0E-B9ED-DE45-89DC-9849D00C75AC}"/>
              </a:ext>
            </a:extLst>
          </p:cNvPr>
          <p:cNvSpPr txBox="1"/>
          <p:nvPr/>
        </p:nvSpPr>
        <p:spPr>
          <a:xfrm>
            <a:off x="2123981" y="5449500"/>
            <a:ext cx="4613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u="sng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Multilabel</a:t>
            </a:r>
            <a:r>
              <a:rPr lang="it-IT" sz="2200" b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u="sng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it-IT" sz="2200" b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u="sng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it-IT" sz="2200" b="1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6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Problem</a:t>
            </a:r>
            <a:r>
              <a:rPr lang="it-IT" sz="2600" dirty="0"/>
              <a:t> </a:t>
            </a:r>
            <a:r>
              <a:rPr lang="it-IT" sz="2600" dirty="0" err="1"/>
              <a:t>formulation</a:t>
            </a:r>
            <a:r>
              <a:rPr lang="it-IT" sz="2600" dirty="0"/>
              <a:t>: </a:t>
            </a:r>
            <a:r>
              <a:rPr lang="it-IT" sz="2600" dirty="0" err="1"/>
              <a:t>CheXpert</a:t>
            </a:r>
            <a:r>
              <a:rPr lang="it-IT" sz="2600" dirty="0"/>
              <a:t> </a:t>
            </a:r>
            <a:r>
              <a:rPr lang="it-IT" sz="2600" dirty="0" err="1"/>
              <a:t>dataset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8EB173E-8E8F-F848-BBB9-7A9E03718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114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b="1" dirty="0" err="1">
                <a:solidFill>
                  <a:schemeClr val="tx2"/>
                </a:solidFill>
              </a:rPr>
              <a:t>CheXpert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dataset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provided</a:t>
            </a:r>
            <a:r>
              <a:rPr lang="it-IT" sz="2000" dirty="0">
                <a:solidFill>
                  <a:schemeClr val="tx2"/>
                </a:solidFill>
              </a:rPr>
              <a:t> by Stanford </a:t>
            </a:r>
            <a:r>
              <a:rPr lang="it-IT" sz="2000" dirty="0" err="1">
                <a:solidFill>
                  <a:schemeClr val="tx2"/>
                </a:solidFill>
              </a:rPr>
              <a:t>University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is</a:t>
            </a:r>
            <a:r>
              <a:rPr lang="it-IT" sz="2000" dirty="0">
                <a:solidFill>
                  <a:schemeClr val="tx2"/>
                </a:solidFill>
              </a:rPr>
              <a:t> </a:t>
            </a:r>
            <a:r>
              <a:rPr lang="it-IT" sz="2000" dirty="0" err="1">
                <a:solidFill>
                  <a:schemeClr val="tx2"/>
                </a:solidFill>
              </a:rPr>
              <a:t>composed</a:t>
            </a:r>
            <a:r>
              <a:rPr lang="it-IT" sz="2000" dirty="0">
                <a:solidFill>
                  <a:schemeClr val="tx2"/>
                </a:solidFill>
              </a:rPr>
              <a:t> of 224.316 </a:t>
            </a:r>
            <a:r>
              <a:rPr lang="it-IT" sz="2000" dirty="0" err="1">
                <a:solidFill>
                  <a:schemeClr val="tx2"/>
                </a:solidFill>
              </a:rPr>
              <a:t>chest</a:t>
            </a:r>
            <a:r>
              <a:rPr lang="it-IT" sz="2000" dirty="0">
                <a:solidFill>
                  <a:schemeClr val="tx2"/>
                </a:solidFill>
              </a:rPr>
              <a:t> X-</a:t>
            </a:r>
            <a:r>
              <a:rPr lang="it-IT" sz="2000" dirty="0" err="1">
                <a:solidFill>
                  <a:schemeClr val="tx2"/>
                </a:solidFill>
              </a:rPr>
              <a:t>rays</a:t>
            </a:r>
            <a:r>
              <a:rPr lang="it-IT" sz="2000" dirty="0">
                <a:solidFill>
                  <a:schemeClr val="tx2"/>
                </a:solidFill>
              </a:rPr>
              <a:t> of 65.240 </a:t>
            </a:r>
            <a:r>
              <a:rPr lang="it-IT" sz="2000" dirty="0" err="1">
                <a:solidFill>
                  <a:schemeClr val="tx2"/>
                </a:solidFill>
              </a:rPr>
              <a:t>patients</a:t>
            </a:r>
            <a:endParaRPr lang="it-IT" sz="2000" dirty="0">
              <a:solidFill>
                <a:schemeClr val="tx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9198C9-42E7-4847-A85C-49A2571C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2" y="2497899"/>
            <a:ext cx="3566337" cy="3543027"/>
          </a:xfrm>
          <a:prstGeom prst="rect">
            <a:avLst/>
          </a:prstGeom>
        </p:spPr>
      </p:pic>
      <p:pic>
        <p:nvPicPr>
          <p:cNvPr id="8" name="Immagine 7" descr="Immagine che contiene testo, quotidiano&#10;&#10;Descrizione generata automaticamente">
            <a:extLst>
              <a:ext uri="{FF2B5EF4-FFF2-40B4-BE49-F238E27FC236}">
                <a16:creationId xmlns:a16="http://schemas.microsoft.com/office/drawing/2014/main" id="{9DB7A939-EBAC-B240-9CFA-2FBAA6D1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543" y="2343286"/>
            <a:ext cx="5155021" cy="35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7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Federated</a:t>
            </a:r>
            <a:r>
              <a:rPr lang="it-IT" sz="2000" b="1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Problem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chemeClr val="tx2"/>
                </a:solidFill>
              </a:rPr>
              <a:t>formulation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Future </a:t>
            </a:r>
            <a:r>
              <a:rPr lang="it-IT" sz="2000" b="1" dirty="0" err="1">
                <a:solidFill>
                  <a:schemeClr val="tx2"/>
                </a:solidFill>
              </a:rPr>
              <a:t>improvements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9">
            <a:extLst>
              <a:ext uri="{FF2B5EF4-FFF2-40B4-BE49-F238E27FC236}">
                <a16:creationId xmlns:a16="http://schemas.microsoft.com/office/drawing/2014/main" id="{0A716595-E1B4-914B-85ED-638412930443}"/>
              </a:ext>
            </a:extLst>
          </p:cNvPr>
          <p:cNvSpPr/>
          <p:nvPr/>
        </p:nvSpPr>
        <p:spPr>
          <a:xfrm>
            <a:off x="829056" y="3239240"/>
            <a:ext cx="2967439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83083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Experimental</a:t>
            </a:r>
            <a:r>
              <a:rPr lang="it-IT" sz="2600" dirty="0"/>
              <a:t> Design: Network </a:t>
            </a:r>
            <a:r>
              <a:rPr lang="it-IT" sz="2600" dirty="0" err="1"/>
              <a:t>architectures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C383E04-3085-E540-954A-BBC8874C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92" y="1580070"/>
            <a:ext cx="8090954" cy="4392467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</a:rPr>
              <a:t>5 Clients - 1 Server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000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 err="1">
                <a:solidFill>
                  <a:schemeClr val="tx2"/>
                </a:solidFill>
              </a:rPr>
              <a:t>Neural</a:t>
            </a:r>
            <a:r>
              <a:rPr lang="it-IT" sz="2000" dirty="0">
                <a:solidFill>
                  <a:schemeClr val="tx2"/>
                </a:solidFill>
              </a:rPr>
              <a:t> Networks </a:t>
            </a:r>
            <a:r>
              <a:rPr lang="it-IT" sz="2000" dirty="0" err="1">
                <a:solidFill>
                  <a:schemeClr val="tx2"/>
                </a:solidFill>
              </a:rPr>
              <a:t>architecture</a:t>
            </a:r>
            <a:r>
              <a:rPr lang="it-IT" sz="2000" dirty="0">
                <a:solidFill>
                  <a:schemeClr val="tx2"/>
                </a:solidFill>
              </a:rPr>
              <a:t>: </a:t>
            </a:r>
            <a:r>
              <a:rPr lang="it-IT" sz="2000" b="1" dirty="0" err="1">
                <a:solidFill>
                  <a:schemeClr val="tx2"/>
                </a:solidFill>
              </a:rPr>
              <a:t>MobileNet</a:t>
            </a:r>
            <a:r>
              <a:rPr lang="it-IT" sz="2000" dirty="0">
                <a:solidFill>
                  <a:schemeClr val="tx2"/>
                </a:solidFill>
              </a:rPr>
              <a:t>	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</a:rPr>
              <a:t>Evaluation </a:t>
            </a:r>
            <a:r>
              <a:rPr lang="it-IT" sz="2000" dirty="0" err="1">
                <a:solidFill>
                  <a:schemeClr val="tx2"/>
                </a:solidFill>
              </a:rPr>
              <a:t>metric</a:t>
            </a:r>
            <a:r>
              <a:rPr lang="it-IT" sz="2000" b="1" dirty="0">
                <a:solidFill>
                  <a:schemeClr val="tx2"/>
                </a:solidFill>
              </a:rPr>
              <a:t>: AUROC</a:t>
            </a:r>
          </a:p>
          <a:p>
            <a:pPr marL="342900" indent="-342900">
              <a:buFont typeface="Wingdings" pitchFamily="2" charset="2"/>
              <a:buChar char="§"/>
            </a:pP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b="1" dirty="0">
                <a:solidFill>
                  <a:schemeClr val="tx2"/>
                </a:solidFill>
              </a:rPr>
              <a:t>Training </a:t>
            </a:r>
            <a:r>
              <a:rPr lang="it-IT" sz="2000" dirty="0">
                <a:solidFill>
                  <a:schemeClr val="tx2"/>
                </a:solidFill>
              </a:rPr>
              <a:t>set: 152.381 </a:t>
            </a:r>
            <a:r>
              <a:rPr lang="it-IT" sz="2000" dirty="0" err="1">
                <a:solidFill>
                  <a:schemeClr val="tx2"/>
                </a:solidFill>
              </a:rPr>
              <a:t>samples</a:t>
            </a:r>
            <a:r>
              <a:rPr lang="it-IT" sz="2000" dirty="0">
                <a:solidFill>
                  <a:schemeClr val="tx2"/>
                </a:solidFill>
              </a:rPr>
              <a:t> (80%)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b="1" dirty="0" err="1">
                <a:solidFill>
                  <a:schemeClr val="tx2"/>
                </a:solidFill>
              </a:rPr>
              <a:t>Validation</a:t>
            </a:r>
            <a:r>
              <a:rPr lang="it-IT" sz="2000" dirty="0">
                <a:solidFill>
                  <a:schemeClr val="tx2"/>
                </a:solidFill>
              </a:rPr>
              <a:t> set: 38.246 </a:t>
            </a:r>
            <a:r>
              <a:rPr lang="it-IT" sz="2000" dirty="0" err="1">
                <a:solidFill>
                  <a:schemeClr val="tx2"/>
                </a:solidFill>
              </a:rPr>
              <a:t>samples</a:t>
            </a:r>
            <a:r>
              <a:rPr lang="it-IT" sz="2000" dirty="0">
                <a:solidFill>
                  <a:schemeClr val="tx2"/>
                </a:solidFill>
              </a:rPr>
              <a:t> (20%)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</a:rPr>
              <a:t>Up. Benchmark: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rgbClr val="00B050"/>
                </a:solidFill>
              </a:rPr>
              <a:t>Centralized</a:t>
            </a:r>
            <a:r>
              <a:rPr lang="it-IT" sz="2000" b="1" dirty="0">
                <a:solidFill>
                  <a:srgbClr val="00B050"/>
                </a:solidFill>
              </a:rPr>
              <a:t> model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62D1DF-4376-5C45-81AA-96CC158B5860}"/>
              </a:ext>
            </a:extLst>
          </p:cNvPr>
          <p:cNvSpPr txBox="1"/>
          <p:nvPr/>
        </p:nvSpPr>
        <p:spPr>
          <a:xfrm>
            <a:off x="300692" y="2024578"/>
            <a:ext cx="274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diseases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graphicFrame>
        <p:nvGraphicFramePr>
          <p:cNvPr id="10" name="Tabella 12">
            <a:extLst>
              <a:ext uri="{FF2B5EF4-FFF2-40B4-BE49-F238E27FC236}">
                <a16:creationId xmlns:a16="http://schemas.microsoft.com/office/drawing/2014/main" id="{EDC7B218-E1EB-4842-941B-DB6EA7E99767}"/>
              </a:ext>
            </a:extLst>
          </p:cNvPr>
          <p:cNvGraphicFramePr>
            <a:graphicFrameLocks noGrp="1"/>
          </p:cNvGraphicFramePr>
          <p:nvPr/>
        </p:nvGraphicFramePr>
        <p:xfrm>
          <a:off x="1201092" y="2587200"/>
          <a:ext cx="7668472" cy="443577"/>
        </p:xfrm>
        <a:graphic>
          <a:graphicData uri="http://schemas.openxmlformats.org/drawingml/2006/table">
            <a:tbl>
              <a:tblPr firstRow="1" bandRow="1">
                <a:effectLst/>
                <a:tableStyleId>{16D9F66E-5EB9-4882-86FB-DCBF35E3C3E4}</a:tableStyleId>
              </a:tblPr>
              <a:tblGrid>
                <a:gridCol w="1439715">
                  <a:extLst>
                    <a:ext uri="{9D8B030D-6E8A-4147-A177-3AD203B41FA5}">
                      <a16:colId xmlns:a16="http://schemas.microsoft.com/office/drawing/2014/main" val="1060217433"/>
                    </a:ext>
                  </a:extLst>
                </a:gridCol>
                <a:gridCol w="1698595">
                  <a:extLst>
                    <a:ext uri="{9D8B030D-6E8A-4147-A177-3AD203B41FA5}">
                      <a16:colId xmlns:a16="http://schemas.microsoft.com/office/drawing/2014/main" val="1524014777"/>
                    </a:ext>
                  </a:extLst>
                </a:gridCol>
                <a:gridCol w="1614311">
                  <a:extLst>
                    <a:ext uri="{9D8B030D-6E8A-4147-A177-3AD203B41FA5}">
                      <a16:colId xmlns:a16="http://schemas.microsoft.com/office/drawing/2014/main" val="2045422023"/>
                    </a:ext>
                  </a:extLst>
                </a:gridCol>
                <a:gridCol w="1027289">
                  <a:extLst>
                    <a:ext uri="{9D8B030D-6E8A-4147-A177-3AD203B41FA5}">
                      <a16:colId xmlns:a16="http://schemas.microsoft.com/office/drawing/2014/main" val="942857999"/>
                    </a:ext>
                  </a:extLst>
                </a:gridCol>
                <a:gridCol w="1888562">
                  <a:extLst>
                    <a:ext uri="{9D8B030D-6E8A-4147-A177-3AD203B41FA5}">
                      <a16:colId xmlns:a16="http://schemas.microsoft.com/office/drawing/2014/main" val="3853790886"/>
                    </a:ext>
                  </a:extLst>
                </a:gridCol>
              </a:tblGrid>
              <a:tr h="443577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Atelectasis</a:t>
                      </a:r>
                      <a:endParaRPr lang="it-IT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Cardiomegaly</a:t>
                      </a:r>
                      <a:endParaRPr lang="it-IT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Consolidation</a:t>
                      </a:r>
                      <a:endParaRPr lang="it-IT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Edema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Pleural</a:t>
                      </a:r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Effusion</a:t>
                      </a:r>
                      <a:endParaRPr lang="it-IT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630258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CF4BC7-B848-BF47-B4D3-8684986C2D9A}"/>
              </a:ext>
            </a:extLst>
          </p:cNvPr>
          <p:cNvSpPr txBox="1"/>
          <p:nvPr/>
        </p:nvSpPr>
        <p:spPr>
          <a:xfrm>
            <a:off x="5035328" y="5202403"/>
            <a:ext cx="39155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Benchmark: </a:t>
            </a:r>
            <a:r>
              <a:rPr lang="it-I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it-I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it-IT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12" name="Freccia destra 11">
            <a:extLst>
              <a:ext uri="{FF2B5EF4-FFF2-40B4-BE49-F238E27FC236}">
                <a16:creationId xmlns:a16="http://schemas.microsoft.com/office/drawing/2014/main" id="{35478EDD-6C8F-E747-9AF9-35D0DF571198}"/>
              </a:ext>
            </a:extLst>
          </p:cNvPr>
          <p:cNvSpPr/>
          <p:nvPr/>
        </p:nvSpPr>
        <p:spPr>
          <a:xfrm>
            <a:off x="4052513" y="3787702"/>
            <a:ext cx="1764088" cy="328888"/>
          </a:xfrm>
          <a:prstGeom prst="rightArrow">
            <a:avLst>
              <a:gd name="adj1" fmla="val 26831"/>
              <a:gd name="adj2" fmla="val 80891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9422AC-A381-E549-94FC-B2553C12A6DB}"/>
              </a:ext>
            </a:extLst>
          </p:cNvPr>
          <p:cNvSpPr txBox="1"/>
          <p:nvPr/>
        </p:nvSpPr>
        <p:spPr>
          <a:xfrm>
            <a:off x="6046564" y="3314298"/>
            <a:ext cx="2904363" cy="1275698"/>
          </a:xfrm>
          <a:prstGeom prst="rect">
            <a:avLst/>
          </a:prstGeom>
          <a:noFill/>
          <a:ln w="3175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txBody>
          <a:bodyPr wrap="square" lIns="144000" tIns="144000" bIns="144000" rtlCol="0" anchor="ctr" anchorCtr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	AUC &lt; 0.7: </a:t>
            </a:r>
            <a:r>
              <a:rPr lang="it-IT" sz="1600" dirty="0" err="1">
                <a:solidFill>
                  <a:schemeClr val="tx2"/>
                </a:solidFill>
              </a:rPr>
              <a:t>Bad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classifier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0.7 &lt; AUC &lt; 0.8: </a:t>
            </a:r>
            <a:r>
              <a:rPr lang="it-IT" sz="1600" dirty="0" err="1">
                <a:solidFill>
                  <a:schemeClr val="tx2"/>
                </a:solidFill>
              </a:rPr>
              <a:t>Good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classifier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0.8 &lt; AUC &lt; 0.9: </a:t>
            </a:r>
            <a:r>
              <a:rPr lang="it-IT" sz="1600" dirty="0" err="1">
                <a:solidFill>
                  <a:schemeClr val="tx2"/>
                </a:solidFill>
              </a:rPr>
              <a:t>Excelent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	AUC &gt; 0.9: </a:t>
            </a:r>
            <a:r>
              <a:rPr lang="it-IT" sz="1600" dirty="0" err="1">
                <a:solidFill>
                  <a:schemeClr val="tx2"/>
                </a:solidFill>
              </a:rPr>
              <a:t>Outstanding</a:t>
            </a:r>
            <a:endParaRPr lang="it-IT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5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Experimental</a:t>
            </a:r>
            <a:r>
              <a:rPr lang="it-IT" sz="2600" dirty="0"/>
              <a:t> Design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64747116-ED1F-0C4B-B5D6-2FF56632B4F1}"/>
              </a:ext>
            </a:extLst>
          </p:cNvPr>
          <p:cNvSpPr/>
          <p:nvPr/>
        </p:nvSpPr>
        <p:spPr>
          <a:xfrm>
            <a:off x="217986" y="3229245"/>
            <a:ext cx="8091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2nd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Pathologies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clients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47AAF5C-93F1-B345-BF15-5A5CFC15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03" y="4110326"/>
            <a:ext cx="6087600" cy="66802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2416420-789B-9E4F-9E59-EB34E11F1B9B}"/>
              </a:ext>
            </a:extLst>
          </p:cNvPr>
          <p:cNvSpPr txBox="1"/>
          <p:nvPr/>
        </p:nvSpPr>
        <p:spPr>
          <a:xfrm>
            <a:off x="669701" y="3670744"/>
            <a:ext cx="747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it-IT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it-IT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pathologies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01F2F4FB-EA34-0E47-911E-E6712DDE5E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47703" y="5397689"/>
            <a:ext cx="6087144" cy="60120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5D1A81C-F1CB-6748-B66C-EE384B04669E}"/>
              </a:ext>
            </a:extLst>
          </p:cNvPr>
          <p:cNvSpPr txBox="1"/>
          <p:nvPr/>
        </p:nvSpPr>
        <p:spPr>
          <a:xfrm>
            <a:off x="669701" y="4823951"/>
            <a:ext cx="818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Unbalanced</a:t>
            </a:r>
            <a:r>
              <a:rPr lang="it-IT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it-IT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45% of a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pathology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67DC202-32A8-A040-A899-F2656F6D988C}"/>
              </a:ext>
            </a:extLst>
          </p:cNvPr>
          <p:cNvSpPr txBox="1"/>
          <p:nvPr/>
        </p:nvSpPr>
        <p:spPr>
          <a:xfrm>
            <a:off x="1986788" y="2011874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Split Learning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81E958-9D07-8847-8997-A57D5481CAE9}"/>
              </a:ext>
            </a:extLst>
          </p:cNvPr>
          <p:cNvSpPr txBox="1"/>
          <p:nvPr/>
        </p:nvSpPr>
        <p:spPr>
          <a:xfrm>
            <a:off x="5737005" y="1995829"/>
            <a:ext cx="19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</a:rPr>
              <a:t>Federated</a:t>
            </a:r>
            <a:r>
              <a:rPr lang="it-IT" dirty="0">
                <a:solidFill>
                  <a:schemeClr val="tx2"/>
                </a:solidFill>
              </a:rPr>
              <a:t> Learning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76FBB2-54FA-C14B-AAF7-11169F25C5FD}"/>
              </a:ext>
            </a:extLst>
          </p:cNvPr>
          <p:cNvSpPr txBox="1"/>
          <p:nvPr/>
        </p:nvSpPr>
        <p:spPr>
          <a:xfrm>
            <a:off x="1288377" y="2565423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chemeClr val="tx2"/>
                </a:solidFill>
              </a:rPr>
              <a:t>fine		</a:t>
            </a:r>
            <a:r>
              <a:rPr lang="it-IT" b="1" i="1" dirty="0" err="1">
                <a:solidFill>
                  <a:schemeClr val="tx2"/>
                </a:solidFill>
              </a:rPr>
              <a:t>coarse</a:t>
            </a:r>
            <a:r>
              <a:rPr lang="it-IT" b="1" i="1" dirty="0">
                <a:solidFill>
                  <a:schemeClr val="tx2"/>
                </a:solidFill>
              </a:rPr>
              <a:t>	   medium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0ED8CA-6AA1-9940-9FBE-5DE87BC34C0A}"/>
              </a:ext>
            </a:extLst>
          </p:cNvPr>
          <p:cNvSpPr txBox="1"/>
          <p:nvPr/>
        </p:nvSpPr>
        <p:spPr>
          <a:xfrm>
            <a:off x="5822407" y="2571701"/>
            <a:ext cx="17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chemeClr val="tx2"/>
                </a:solidFill>
              </a:rPr>
              <a:t>fine		</a:t>
            </a:r>
            <a:r>
              <a:rPr lang="it-IT" b="1" i="1" dirty="0" err="1">
                <a:solidFill>
                  <a:schemeClr val="tx2"/>
                </a:solidFill>
              </a:rPr>
              <a:t>coarse</a:t>
            </a:r>
            <a:endParaRPr lang="it-IT" b="1" i="1" dirty="0">
              <a:solidFill>
                <a:schemeClr val="tx2"/>
              </a:solidFill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E53B221-D262-D44B-A08A-098151692EF4}"/>
              </a:ext>
            </a:extLst>
          </p:cNvPr>
          <p:cNvSpPr/>
          <p:nvPr/>
        </p:nvSpPr>
        <p:spPr>
          <a:xfrm>
            <a:off x="1861155" y="1996927"/>
            <a:ext cx="1708717" cy="40280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73AA50B-CB67-DF4C-A228-2017F9E012D6}"/>
              </a:ext>
            </a:extLst>
          </p:cNvPr>
          <p:cNvSpPr/>
          <p:nvPr/>
        </p:nvSpPr>
        <p:spPr>
          <a:xfrm>
            <a:off x="5637282" y="1994925"/>
            <a:ext cx="2198294" cy="402803"/>
          </a:xfrm>
          <a:prstGeom prst="roundRect">
            <a:avLst/>
          </a:prstGeom>
          <a:noFill/>
          <a:ln w="444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A2F4092-C086-3C4C-98DE-7404E0161A35}"/>
              </a:ext>
            </a:extLst>
          </p:cNvPr>
          <p:cNvCxnSpPr>
            <a:cxnSpLocks/>
          </p:cNvCxnSpPr>
          <p:nvPr/>
        </p:nvCxnSpPr>
        <p:spPr>
          <a:xfrm flipH="1">
            <a:off x="1709373" y="2397941"/>
            <a:ext cx="517359" cy="245933"/>
          </a:xfrm>
          <a:prstGeom prst="straightConnector1">
            <a:avLst/>
          </a:prstGeom>
          <a:ln w="57150">
            <a:solidFill>
              <a:srgbClr val="6BB47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B378CC1-0EC2-C046-A583-F5EF14F1F2E5}"/>
              </a:ext>
            </a:extLst>
          </p:cNvPr>
          <p:cNvCxnSpPr>
            <a:stCxn id="14" idx="2"/>
          </p:cNvCxnSpPr>
          <p:nvPr/>
        </p:nvCxnSpPr>
        <p:spPr>
          <a:xfrm flipH="1">
            <a:off x="2715513" y="2399730"/>
            <a:ext cx="1" cy="244144"/>
          </a:xfrm>
          <a:prstGeom prst="straightConnector1">
            <a:avLst/>
          </a:prstGeom>
          <a:ln w="57150">
            <a:solidFill>
              <a:srgbClr val="6BB47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9DA3099-BDB1-3249-BCC7-1927F53D780A}"/>
              </a:ext>
            </a:extLst>
          </p:cNvPr>
          <p:cNvCxnSpPr>
            <a:cxnSpLocks/>
          </p:cNvCxnSpPr>
          <p:nvPr/>
        </p:nvCxnSpPr>
        <p:spPr>
          <a:xfrm>
            <a:off x="3216888" y="2397941"/>
            <a:ext cx="504766" cy="245933"/>
          </a:xfrm>
          <a:prstGeom prst="straightConnector1">
            <a:avLst/>
          </a:prstGeom>
          <a:ln w="57150">
            <a:solidFill>
              <a:srgbClr val="6BB47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DED4002-CBF8-6E4C-A1F9-1B1866EA6A0E}"/>
              </a:ext>
            </a:extLst>
          </p:cNvPr>
          <p:cNvCxnSpPr>
            <a:cxnSpLocks/>
          </p:cNvCxnSpPr>
          <p:nvPr/>
        </p:nvCxnSpPr>
        <p:spPr>
          <a:xfrm flipH="1">
            <a:off x="6218509" y="2420400"/>
            <a:ext cx="517359" cy="245933"/>
          </a:xfrm>
          <a:prstGeom prst="straightConnector1">
            <a:avLst/>
          </a:prstGeom>
          <a:ln w="57150">
            <a:solidFill>
              <a:srgbClr val="6BB47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F11C2B5-DA50-E649-BCC1-9CB535E99E01}"/>
              </a:ext>
            </a:extLst>
          </p:cNvPr>
          <p:cNvCxnSpPr>
            <a:cxnSpLocks/>
          </p:cNvCxnSpPr>
          <p:nvPr/>
        </p:nvCxnSpPr>
        <p:spPr>
          <a:xfrm>
            <a:off x="6735868" y="2419054"/>
            <a:ext cx="504766" cy="245933"/>
          </a:xfrm>
          <a:prstGeom prst="straightConnector1">
            <a:avLst/>
          </a:prstGeom>
          <a:ln w="57150">
            <a:solidFill>
              <a:srgbClr val="6BB47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F21EB944-9F0E-5242-8D59-B85065156937}"/>
              </a:ext>
            </a:extLst>
          </p:cNvPr>
          <p:cNvSpPr/>
          <p:nvPr/>
        </p:nvSpPr>
        <p:spPr>
          <a:xfrm>
            <a:off x="217986" y="1472887"/>
            <a:ext cx="7043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1st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granularity</a:t>
            </a: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AEDB30-B3D3-D042-B64A-52B2CB803870}"/>
              </a:ext>
            </a:extLst>
          </p:cNvPr>
          <p:cNvSpPr txBox="1"/>
          <p:nvPr/>
        </p:nvSpPr>
        <p:spPr>
          <a:xfrm>
            <a:off x="3287013" y="5179280"/>
            <a:ext cx="1213761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ln w="127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</a:t>
            </a:r>
            <a:endParaRPr lang="it-IT" sz="1200" b="1" dirty="0">
              <a:ln w="127"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F37BF68-E19C-184C-8E0D-490CAF977236}"/>
              </a:ext>
            </a:extLst>
          </p:cNvPr>
          <p:cNvSpPr txBox="1"/>
          <p:nvPr/>
        </p:nvSpPr>
        <p:spPr>
          <a:xfrm>
            <a:off x="4533039" y="5179280"/>
            <a:ext cx="1213761" cy="2769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ln w="635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Cardiomegaly</a:t>
            </a:r>
            <a:endParaRPr lang="it-IT" sz="1200" b="1" dirty="0">
              <a:ln w="635"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5408111-B69E-D742-8ABE-38FCFA12DBBD}"/>
              </a:ext>
            </a:extLst>
          </p:cNvPr>
          <p:cNvSpPr txBox="1"/>
          <p:nvPr/>
        </p:nvSpPr>
        <p:spPr>
          <a:xfrm>
            <a:off x="5792027" y="5181787"/>
            <a:ext cx="1026241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Atelectasis</a:t>
            </a:r>
            <a:endParaRPr lang="it-I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861FC97-CE06-3B48-AEAE-860AA79173B1}"/>
              </a:ext>
            </a:extLst>
          </p:cNvPr>
          <p:cNvSpPr txBox="1"/>
          <p:nvPr/>
        </p:nvSpPr>
        <p:spPr>
          <a:xfrm>
            <a:off x="6882797" y="5184414"/>
            <a:ext cx="715674" cy="276999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Edema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71797E8-07AF-9949-BCE2-C0072D5DD97C}"/>
              </a:ext>
            </a:extLst>
          </p:cNvPr>
          <p:cNvSpPr txBox="1"/>
          <p:nvPr/>
        </p:nvSpPr>
        <p:spPr>
          <a:xfrm>
            <a:off x="7629208" y="5179280"/>
            <a:ext cx="150217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Pleural</a:t>
            </a:r>
            <a:r>
              <a:rPr lang="it-I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Effusion</a:t>
            </a:r>
            <a:endParaRPr lang="it-I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26" grpId="0"/>
      <p:bldP spid="5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Federated</a:t>
            </a:r>
            <a:r>
              <a:rPr lang="it-IT" sz="2000" b="1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Problem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chemeClr val="tx2"/>
                </a:solidFill>
              </a:rPr>
              <a:t>formulation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Future </a:t>
            </a:r>
            <a:r>
              <a:rPr lang="it-IT" sz="2000" b="1" dirty="0" err="1">
                <a:solidFill>
                  <a:schemeClr val="tx2"/>
                </a:solidFill>
              </a:rPr>
              <a:t>improvements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9">
            <a:extLst>
              <a:ext uri="{FF2B5EF4-FFF2-40B4-BE49-F238E27FC236}">
                <a16:creationId xmlns:a16="http://schemas.microsoft.com/office/drawing/2014/main" id="{1515AFD8-27C5-B74A-A972-B8D74A41FF80}"/>
              </a:ext>
            </a:extLst>
          </p:cNvPr>
          <p:cNvSpPr/>
          <p:nvPr/>
        </p:nvSpPr>
        <p:spPr>
          <a:xfrm>
            <a:off x="888433" y="3855006"/>
            <a:ext cx="1237250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5257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Results</a:t>
            </a:r>
            <a:r>
              <a:rPr lang="it-IT" sz="2600" dirty="0"/>
              <a:t>: </a:t>
            </a:r>
            <a:r>
              <a:rPr lang="it-IT" sz="2600" dirty="0" err="1"/>
              <a:t>Uniform</a:t>
            </a:r>
            <a:r>
              <a:rPr lang="it-IT" sz="2600" dirty="0"/>
              <a:t> </a:t>
            </a:r>
            <a:r>
              <a:rPr lang="it-IT" sz="2600" dirty="0" err="1"/>
              <a:t>Datasets</a:t>
            </a:r>
            <a:r>
              <a:rPr lang="it-IT" sz="2600" dirty="0"/>
              <a:t> – Local </a:t>
            </a:r>
            <a:r>
              <a:rPr lang="it-IT" sz="2600" dirty="0" err="1"/>
              <a:t>Models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7D32ED-D10B-5A4C-A682-DA10840D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439" y="1404000"/>
            <a:ext cx="2700000" cy="27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00B845-EFEF-B745-92C5-05294150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6323" y="1399330"/>
            <a:ext cx="2700000" cy="27000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539A18E-8826-574F-8F47-ED5DDE310A48}"/>
              </a:ext>
            </a:extLst>
          </p:cNvPr>
          <p:cNvSpPr/>
          <p:nvPr/>
        </p:nvSpPr>
        <p:spPr>
          <a:xfrm>
            <a:off x="0" y="6063916"/>
            <a:ext cx="9144000" cy="79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D05A14-39EE-BC41-AE59-53496CF23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5078" y="4169570"/>
            <a:ext cx="2700000" cy="2700000"/>
          </a:xfrm>
          <a:prstGeom prst="rect">
            <a:avLst/>
          </a:prstGeom>
          <a:effectLst/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34952F-9599-6E43-9245-25EF6D05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000" y="4169570"/>
            <a:ext cx="2700000" cy="2700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A1DDE0E-BC13-BB40-A425-00209AAD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28922" y="4169570"/>
            <a:ext cx="2700000" cy="270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B4B43C1-4CF6-9F40-9BD1-07530F9E0F7C}"/>
              </a:ext>
            </a:extLst>
          </p:cNvPr>
          <p:cNvSpPr txBox="1"/>
          <p:nvPr/>
        </p:nvSpPr>
        <p:spPr>
          <a:xfrm>
            <a:off x="2523357" y="3143945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1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0.6670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DB0202-23EC-CA41-B938-D0B832DE7B3D}"/>
              </a:ext>
            </a:extLst>
          </p:cNvPr>
          <p:cNvSpPr txBox="1"/>
          <p:nvPr/>
        </p:nvSpPr>
        <p:spPr>
          <a:xfrm>
            <a:off x="6271708" y="407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53617D-D2A7-6644-A245-2F24334A7A0A}"/>
              </a:ext>
            </a:extLst>
          </p:cNvPr>
          <p:cNvSpPr txBox="1"/>
          <p:nvPr/>
        </p:nvSpPr>
        <p:spPr>
          <a:xfrm>
            <a:off x="4094141" y="3236745"/>
            <a:ext cx="136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AUC:</a:t>
            </a:r>
          </a:p>
          <a:p>
            <a:pPr algn="ctr"/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0.6604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2BF73B0-C9A4-F44B-BBDC-897B85135C6E}"/>
              </a:ext>
            </a:extLst>
          </p:cNvPr>
          <p:cNvSpPr/>
          <p:nvPr/>
        </p:nvSpPr>
        <p:spPr>
          <a:xfrm>
            <a:off x="3996263" y="3139712"/>
            <a:ext cx="1560298" cy="8403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D31825D-E98B-A946-9B80-D3E62367F29F}"/>
              </a:ext>
            </a:extLst>
          </p:cNvPr>
          <p:cNvSpPr txBox="1"/>
          <p:nvPr/>
        </p:nvSpPr>
        <p:spPr>
          <a:xfrm>
            <a:off x="7426803" y="3143945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2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0.6543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2ECB1E-AEB8-004D-836E-222011C7B338}"/>
              </a:ext>
            </a:extLst>
          </p:cNvPr>
          <p:cNvSpPr txBox="1"/>
          <p:nvPr/>
        </p:nvSpPr>
        <p:spPr>
          <a:xfrm>
            <a:off x="7805509" y="5659285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5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0.6727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BE36A25-5B18-3742-A718-130F4E18A35C}"/>
              </a:ext>
            </a:extLst>
          </p:cNvPr>
          <p:cNvSpPr txBox="1"/>
          <p:nvPr/>
        </p:nvSpPr>
        <p:spPr>
          <a:xfrm>
            <a:off x="4776410" y="5659285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4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0.6502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4962FE9-8A6F-1B46-9AC8-52EAC486008C}"/>
              </a:ext>
            </a:extLst>
          </p:cNvPr>
          <p:cNvSpPr txBox="1"/>
          <p:nvPr/>
        </p:nvSpPr>
        <p:spPr>
          <a:xfrm>
            <a:off x="1653759" y="5659285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3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0.6577</a:t>
            </a:r>
          </a:p>
        </p:txBody>
      </p:sp>
    </p:spTree>
    <p:extLst>
      <p:ext uri="{BB962C8B-B14F-4D97-AF65-F5344CB8AC3E}">
        <p14:creationId xmlns:p14="http://schemas.microsoft.com/office/powerpoint/2010/main" val="113854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Results</a:t>
            </a:r>
            <a:r>
              <a:rPr lang="it-IT" sz="2600" dirty="0"/>
              <a:t>: </a:t>
            </a:r>
            <a:r>
              <a:rPr lang="it-IT" sz="2600" dirty="0" err="1"/>
              <a:t>Uniform</a:t>
            </a:r>
            <a:r>
              <a:rPr lang="it-IT" sz="2600" dirty="0"/>
              <a:t> </a:t>
            </a:r>
            <a:r>
              <a:rPr lang="it-IT" sz="2600" dirty="0" err="1"/>
              <a:t>Datasets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7D32ED-D10B-5A4C-A682-DA10840D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000" y="1342912"/>
            <a:ext cx="2700000" cy="27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00B845-EFEF-B745-92C5-05294150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490" y="1338430"/>
            <a:ext cx="2700000" cy="27000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539A18E-8826-574F-8F47-ED5DDE310A48}"/>
              </a:ext>
            </a:extLst>
          </p:cNvPr>
          <p:cNvSpPr/>
          <p:nvPr/>
        </p:nvSpPr>
        <p:spPr>
          <a:xfrm>
            <a:off x="0" y="6063916"/>
            <a:ext cx="9144000" cy="79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D05A14-39EE-BC41-AE59-53496CF23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8" y="4169570"/>
            <a:ext cx="2700000" cy="2700000"/>
          </a:xfrm>
          <a:prstGeom prst="rect">
            <a:avLst/>
          </a:prstGeom>
          <a:effectLst/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34952F-9599-6E43-9245-25EF6D05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2000" y="4169570"/>
            <a:ext cx="2700000" cy="2700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A1DDE0E-BC13-BB40-A425-00209AAD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922" y="4169570"/>
            <a:ext cx="2700000" cy="270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B4B43C1-4CF6-9F40-9BD1-07530F9E0F7C}"/>
              </a:ext>
            </a:extLst>
          </p:cNvPr>
          <p:cNvSpPr txBox="1"/>
          <p:nvPr/>
        </p:nvSpPr>
        <p:spPr>
          <a:xfrm>
            <a:off x="4751423" y="2510497"/>
            <a:ext cx="11705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 with 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  <a:endParaRPr lang="it-IT" sz="11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0.7691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DB0202-23EC-CA41-B938-D0B832DE7B3D}"/>
              </a:ext>
            </a:extLst>
          </p:cNvPr>
          <p:cNvSpPr txBox="1"/>
          <p:nvPr/>
        </p:nvSpPr>
        <p:spPr>
          <a:xfrm>
            <a:off x="6271708" y="407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156155C5-83A1-0240-9FA8-E1BF13153A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5078" y="1338430"/>
            <a:ext cx="2700000" cy="2700000"/>
          </a:xfrm>
          <a:prstGeom prst="rect">
            <a:avLst/>
          </a:prstGeom>
          <a:effectLst/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5D43B21-28AD-C245-AEB7-3F3D7CEF72C8}"/>
              </a:ext>
            </a:extLst>
          </p:cNvPr>
          <p:cNvSpPr txBox="1"/>
          <p:nvPr/>
        </p:nvSpPr>
        <p:spPr>
          <a:xfrm>
            <a:off x="1379197" y="2510497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algn="ctr"/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0.7863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2D463A6-7D50-6347-B3B1-8E61D739D33C}"/>
              </a:ext>
            </a:extLst>
          </p:cNvPr>
          <p:cNvSpPr txBox="1"/>
          <p:nvPr/>
        </p:nvSpPr>
        <p:spPr>
          <a:xfrm>
            <a:off x="7825563" y="2510496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 with 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0.7707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2C4EE89-38FD-3F4E-B108-0C7722FCA3B8}"/>
              </a:ext>
            </a:extLst>
          </p:cNvPr>
          <p:cNvSpPr txBox="1"/>
          <p:nvPr/>
        </p:nvSpPr>
        <p:spPr>
          <a:xfrm>
            <a:off x="7734994" y="5352016"/>
            <a:ext cx="1263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 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0.6934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6451846-FB87-F04C-84BD-8D65D706148F}"/>
              </a:ext>
            </a:extLst>
          </p:cNvPr>
          <p:cNvSpPr txBox="1"/>
          <p:nvPr/>
        </p:nvSpPr>
        <p:spPr>
          <a:xfrm>
            <a:off x="4783733" y="5359397"/>
            <a:ext cx="1082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 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0.7426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53AE4B7-7500-984E-8547-DBD262E3BFB3}"/>
              </a:ext>
            </a:extLst>
          </p:cNvPr>
          <p:cNvSpPr txBox="1"/>
          <p:nvPr/>
        </p:nvSpPr>
        <p:spPr>
          <a:xfrm>
            <a:off x="1625414" y="5359397"/>
            <a:ext cx="11785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 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  <a:endParaRPr lang="it-IT" sz="11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0.7416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957EBEC-023E-5146-8D08-AD8C12258145}"/>
              </a:ext>
            </a:extLst>
          </p:cNvPr>
          <p:cNvSpPr/>
          <p:nvPr/>
        </p:nvSpPr>
        <p:spPr>
          <a:xfrm>
            <a:off x="123509" y="1338430"/>
            <a:ext cx="2793861" cy="26919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529399E-DAB9-AF4E-94B6-DCC25FE08287}"/>
              </a:ext>
            </a:extLst>
          </p:cNvPr>
          <p:cNvSpPr txBox="1"/>
          <p:nvPr/>
        </p:nvSpPr>
        <p:spPr>
          <a:xfrm>
            <a:off x="867686" y="201404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algn="ctr"/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0.7863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98F86E5-B936-1B4A-B6AF-505BD0076D8F}"/>
              </a:ext>
            </a:extLst>
          </p:cNvPr>
          <p:cNvSpPr/>
          <p:nvPr/>
        </p:nvSpPr>
        <p:spPr>
          <a:xfrm>
            <a:off x="766354" y="1924594"/>
            <a:ext cx="1611086" cy="585902"/>
          </a:xfrm>
          <a:prstGeom prst="rect">
            <a:avLst/>
          </a:prstGeom>
          <a:noFill/>
          <a:ln w="3175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794D855-331A-AD4B-BCDC-C28E79092B1F}"/>
              </a:ext>
            </a:extLst>
          </p:cNvPr>
          <p:cNvSpPr txBox="1"/>
          <p:nvPr/>
        </p:nvSpPr>
        <p:spPr>
          <a:xfrm>
            <a:off x="1025582" y="2989286"/>
            <a:ext cx="1082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it-IT" sz="11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it-I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0.6604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6FC4481-2F13-6F46-B289-177BFD19CD05}"/>
              </a:ext>
            </a:extLst>
          </p:cNvPr>
          <p:cNvSpPr/>
          <p:nvPr/>
        </p:nvSpPr>
        <p:spPr>
          <a:xfrm>
            <a:off x="766354" y="2899840"/>
            <a:ext cx="1611086" cy="58590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49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0" grpId="0"/>
      <p:bldP spid="3" grpId="0" animBg="1"/>
      <p:bldP spid="23" grpId="0"/>
      <p:bldP spid="7" grpId="0" animBg="1"/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Results</a:t>
            </a:r>
            <a:r>
              <a:rPr lang="it-IT" sz="2600" dirty="0"/>
              <a:t>: </a:t>
            </a:r>
            <a:r>
              <a:rPr lang="it-IT" sz="2600" dirty="0" err="1"/>
              <a:t>Unbalanced</a:t>
            </a:r>
            <a:r>
              <a:rPr lang="it-IT" sz="2600" dirty="0"/>
              <a:t> </a:t>
            </a:r>
            <a:r>
              <a:rPr lang="it-IT" sz="2600" dirty="0" err="1"/>
              <a:t>Datasets</a:t>
            </a:r>
            <a:r>
              <a:rPr lang="it-IT" sz="2600" dirty="0"/>
              <a:t> – Local </a:t>
            </a:r>
            <a:r>
              <a:rPr lang="it-IT" sz="2600" dirty="0" err="1"/>
              <a:t>Models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7D32ED-D10B-5A4C-A682-DA10840D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439" y="1404000"/>
            <a:ext cx="2700000" cy="27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00B845-EFEF-B745-92C5-05294150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6323" y="1399330"/>
            <a:ext cx="2700000" cy="27000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539A18E-8826-574F-8F47-ED5DDE310A48}"/>
              </a:ext>
            </a:extLst>
          </p:cNvPr>
          <p:cNvSpPr/>
          <p:nvPr/>
        </p:nvSpPr>
        <p:spPr>
          <a:xfrm>
            <a:off x="0" y="6063916"/>
            <a:ext cx="9144000" cy="79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D05A14-39EE-BC41-AE59-53496CF23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5078" y="4169570"/>
            <a:ext cx="2700000" cy="2700000"/>
          </a:xfrm>
          <a:prstGeom prst="rect">
            <a:avLst/>
          </a:prstGeom>
          <a:effectLst/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34952F-9599-6E43-9245-25EF6D05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000" y="4169570"/>
            <a:ext cx="2700000" cy="2700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A1DDE0E-BC13-BB40-A425-00209AAD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28922" y="4169570"/>
            <a:ext cx="2700000" cy="270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B4B43C1-4CF6-9F40-9BD1-07530F9E0F7C}"/>
              </a:ext>
            </a:extLst>
          </p:cNvPr>
          <p:cNvSpPr txBox="1"/>
          <p:nvPr/>
        </p:nvSpPr>
        <p:spPr>
          <a:xfrm>
            <a:off x="2140908" y="3139712"/>
            <a:ext cx="12186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1</a:t>
            </a:r>
          </a:p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Consolidation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0.6479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EA61B04-2338-3442-88BB-A8AE0B59D5B6}"/>
              </a:ext>
            </a:extLst>
          </p:cNvPr>
          <p:cNvSpPr txBox="1"/>
          <p:nvPr/>
        </p:nvSpPr>
        <p:spPr>
          <a:xfrm>
            <a:off x="7304860" y="3143945"/>
            <a:ext cx="12105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2</a:t>
            </a:r>
          </a:p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Cardiomegaly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0.5836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9228D2C-D05A-0F48-8464-5CC2C4DBB732}"/>
              </a:ext>
            </a:extLst>
          </p:cNvPr>
          <p:cNvSpPr txBox="1"/>
          <p:nvPr/>
        </p:nvSpPr>
        <p:spPr>
          <a:xfrm>
            <a:off x="1747371" y="5749825"/>
            <a:ext cx="10823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3</a:t>
            </a:r>
          </a:p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Atelectasis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0.6607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F9BDD16-FBB0-1240-A0FD-F0D1E892EE4A}"/>
              </a:ext>
            </a:extLst>
          </p:cNvPr>
          <p:cNvSpPr txBox="1"/>
          <p:nvPr/>
        </p:nvSpPr>
        <p:spPr>
          <a:xfrm>
            <a:off x="4862862" y="5743924"/>
            <a:ext cx="10823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(Edema)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0.6378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F81E56-0061-044C-970C-885131B02895}"/>
              </a:ext>
            </a:extLst>
          </p:cNvPr>
          <p:cNvSpPr txBox="1"/>
          <p:nvPr/>
        </p:nvSpPr>
        <p:spPr>
          <a:xfrm>
            <a:off x="7726635" y="5743924"/>
            <a:ext cx="13340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5</a:t>
            </a:r>
          </a:p>
          <a:p>
            <a:pPr algn="ctr"/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Pleural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effusion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it-IT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0.6492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DB0202-23EC-CA41-B938-D0B832DE7B3D}"/>
              </a:ext>
            </a:extLst>
          </p:cNvPr>
          <p:cNvSpPr txBox="1"/>
          <p:nvPr/>
        </p:nvSpPr>
        <p:spPr>
          <a:xfrm>
            <a:off x="6271708" y="407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253617D-D2A7-6644-A245-2F24334A7A0A}"/>
              </a:ext>
            </a:extLst>
          </p:cNvPr>
          <p:cNvSpPr txBox="1"/>
          <p:nvPr/>
        </p:nvSpPr>
        <p:spPr>
          <a:xfrm>
            <a:off x="4094141" y="3236745"/>
            <a:ext cx="136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AUC:</a:t>
            </a:r>
          </a:p>
          <a:p>
            <a:pPr algn="ctr"/>
            <a:r>
              <a:rPr lang="it-I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0.6263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2BF73B0-C9A4-F44B-BBDC-897B85135C6E}"/>
              </a:ext>
            </a:extLst>
          </p:cNvPr>
          <p:cNvSpPr/>
          <p:nvPr/>
        </p:nvSpPr>
        <p:spPr>
          <a:xfrm>
            <a:off x="3996263" y="3139712"/>
            <a:ext cx="1560298" cy="8403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77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/>
              <a:t>Machine Learning in Healthcare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0DC4F3B5-58B9-443E-B29D-88479DC5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245817" y="1675988"/>
            <a:ext cx="5623746" cy="3157950"/>
          </a:xfrm>
          <a:ln>
            <a:solidFill>
              <a:srgbClr val="718FA5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323303-BD93-4BB3-924E-91ABD6FEAECC}"/>
              </a:ext>
            </a:extLst>
          </p:cNvPr>
          <p:cNvSpPr txBox="1"/>
          <p:nvPr/>
        </p:nvSpPr>
        <p:spPr>
          <a:xfrm>
            <a:off x="104048" y="1542369"/>
            <a:ext cx="3701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it-IT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954992-BFF1-4341-9F82-72F3D22A150D}"/>
              </a:ext>
            </a:extLst>
          </p:cNvPr>
          <p:cNvSpPr txBox="1"/>
          <p:nvPr/>
        </p:nvSpPr>
        <p:spPr>
          <a:xfrm>
            <a:off x="104048" y="2243430"/>
            <a:ext cx="2945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Insufficient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data for training a model</a:t>
            </a:r>
          </a:p>
        </p:txBody>
      </p:sp>
      <p:sp>
        <p:nvSpPr>
          <p:cNvPr id="8" name="Freccia giù 7">
            <a:extLst>
              <a:ext uri="{FF2B5EF4-FFF2-40B4-BE49-F238E27FC236}">
                <a16:creationId xmlns:a16="http://schemas.microsoft.com/office/drawing/2014/main" id="{4AC72FD3-061B-8142-A0DE-00403153D7AA}"/>
              </a:ext>
            </a:extLst>
          </p:cNvPr>
          <p:cNvSpPr/>
          <p:nvPr/>
        </p:nvSpPr>
        <p:spPr>
          <a:xfrm flipH="1">
            <a:off x="1396811" y="3052114"/>
            <a:ext cx="359896" cy="537068"/>
          </a:xfrm>
          <a:prstGeom prst="downArrow">
            <a:avLst>
              <a:gd name="adj1" fmla="val 50000"/>
              <a:gd name="adj2" fmla="val 563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EE93E0-1887-994F-A5E7-E5EE95C78BA2}"/>
              </a:ext>
            </a:extLst>
          </p:cNvPr>
          <p:cNvSpPr txBox="1"/>
          <p:nvPr/>
        </p:nvSpPr>
        <p:spPr>
          <a:xfrm>
            <a:off x="104048" y="3589182"/>
            <a:ext cx="2945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Data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aggregation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across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a single hospital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institution</a:t>
            </a:r>
            <a:endParaRPr lang="it-IT" sz="2000" dirty="0">
              <a:solidFill>
                <a:srgbClr val="003366"/>
              </a:solidFill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DABFB27-F52C-6442-8108-D7625634FB1C}"/>
              </a:ext>
            </a:extLst>
          </p:cNvPr>
          <p:cNvSpPr txBox="1"/>
          <p:nvPr/>
        </p:nvSpPr>
        <p:spPr>
          <a:xfrm>
            <a:off x="104048" y="5018604"/>
            <a:ext cx="3043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 </a:t>
            </a:r>
            <a:r>
              <a:rPr lang="it-IT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E27BDDE-41D2-3140-917F-37D6B7D8F78C}"/>
              </a:ext>
            </a:extLst>
          </p:cNvPr>
          <p:cNvSpPr/>
          <p:nvPr/>
        </p:nvSpPr>
        <p:spPr>
          <a:xfrm>
            <a:off x="3147645" y="5018604"/>
            <a:ext cx="5258263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Privacy and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confidentiality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of sensitive data </a:t>
            </a:r>
          </a:p>
          <a:p>
            <a:pPr marL="342900" indent="-34290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Heterogeneous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3749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Results</a:t>
            </a:r>
            <a:r>
              <a:rPr lang="it-IT" sz="2600" dirty="0"/>
              <a:t>: </a:t>
            </a:r>
            <a:r>
              <a:rPr lang="it-IT" sz="2600" dirty="0" err="1"/>
              <a:t>Unbalanced</a:t>
            </a:r>
            <a:r>
              <a:rPr lang="it-IT" sz="2600" dirty="0"/>
              <a:t> </a:t>
            </a:r>
            <a:r>
              <a:rPr lang="it-IT" sz="2600" dirty="0" err="1"/>
              <a:t>Datasets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7D32ED-D10B-5A4C-A682-DA10840D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2000" y="1342912"/>
            <a:ext cx="2700000" cy="27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00B845-EFEF-B745-92C5-05294150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20490" y="1338430"/>
            <a:ext cx="2700000" cy="270000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539A18E-8826-574F-8F47-ED5DDE310A48}"/>
              </a:ext>
            </a:extLst>
          </p:cNvPr>
          <p:cNvSpPr/>
          <p:nvPr/>
        </p:nvSpPr>
        <p:spPr>
          <a:xfrm>
            <a:off x="0" y="6063916"/>
            <a:ext cx="9144000" cy="79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D05A14-39EE-BC41-AE59-53496CF23F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5078" y="4169570"/>
            <a:ext cx="2700000" cy="2700000"/>
          </a:xfrm>
          <a:prstGeom prst="rect">
            <a:avLst/>
          </a:prstGeom>
          <a:effectLst/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E34952F-9599-6E43-9245-25EF6D05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22000" y="4169570"/>
            <a:ext cx="2700000" cy="2700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A1DDE0E-BC13-BB40-A425-00209AAD90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28922" y="4169570"/>
            <a:ext cx="2700000" cy="270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B4B43C1-4CF6-9F40-9BD1-07530F9E0F7C}"/>
              </a:ext>
            </a:extLst>
          </p:cNvPr>
          <p:cNvSpPr txBox="1"/>
          <p:nvPr/>
        </p:nvSpPr>
        <p:spPr>
          <a:xfrm>
            <a:off x="4579042" y="2605524"/>
            <a:ext cx="1217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 with 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  <a:endParaRPr lang="it-IT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0.7652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EA61B04-2338-3442-88BB-A8AE0B59D5B6}"/>
              </a:ext>
            </a:extLst>
          </p:cNvPr>
          <p:cNvSpPr txBox="1"/>
          <p:nvPr/>
        </p:nvSpPr>
        <p:spPr>
          <a:xfrm>
            <a:off x="7845725" y="2612302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 with 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  <a:endParaRPr lang="it-IT" sz="11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0.7629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9228D2C-D05A-0F48-8464-5CC2C4DBB732}"/>
              </a:ext>
            </a:extLst>
          </p:cNvPr>
          <p:cNvSpPr txBox="1"/>
          <p:nvPr/>
        </p:nvSpPr>
        <p:spPr>
          <a:xfrm>
            <a:off x="1491555" y="5274759"/>
            <a:ext cx="1220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 </a:t>
            </a:r>
            <a:r>
              <a:rPr lang="it-IT" sz="1100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  <a:endParaRPr lang="it-IT" sz="11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0.7296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F9BDD16-FBB0-1240-A0FD-F0D1E892EE4A}"/>
              </a:ext>
            </a:extLst>
          </p:cNvPr>
          <p:cNvSpPr txBox="1"/>
          <p:nvPr/>
        </p:nvSpPr>
        <p:spPr>
          <a:xfrm>
            <a:off x="4828259" y="5274759"/>
            <a:ext cx="108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 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0.7280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F81E56-0061-044C-970C-885131B02895}"/>
              </a:ext>
            </a:extLst>
          </p:cNvPr>
          <p:cNvSpPr txBox="1"/>
          <p:nvPr/>
        </p:nvSpPr>
        <p:spPr>
          <a:xfrm>
            <a:off x="7683733" y="5274759"/>
            <a:ext cx="1263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 with</a:t>
            </a:r>
            <a:r>
              <a:rPr lang="it-IT" sz="11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medium</a:t>
            </a:r>
          </a:p>
          <a:p>
            <a:pPr algn="ctr"/>
            <a:r>
              <a:rPr lang="it-IT" sz="11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0.6667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2DB0202-23EC-CA41-B938-D0B832DE7B3D}"/>
              </a:ext>
            </a:extLst>
          </p:cNvPr>
          <p:cNvSpPr txBox="1"/>
          <p:nvPr/>
        </p:nvSpPr>
        <p:spPr>
          <a:xfrm>
            <a:off x="6271708" y="40771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5F59A91-49FD-FA49-BC42-3C2FAF1B6FAB}"/>
              </a:ext>
            </a:extLst>
          </p:cNvPr>
          <p:cNvSpPr txBox="1"/>
          <p:nvPr/>
        </p:nvSpPr>
        <p:spPr>
          <a:xfrm>
            <a:off x="886858" y="2001123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</a:t>
            </a:r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pPr algn="ctr"/>
            <a:r>
              <a:rPr lang="it-IT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0.7863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248CF0FC-8056-7D48-AB8A-F44072FE3F9D}"/>
              </a:ext>
            </a:extLst>
          </p:cNvPr>
          <p:cNvSpPr/>
          <p:nvPr/>
        </p:nvSpPr>
        <p:spPr>
          <a:xfrm>
            <a:off x="785526" y="1911677"/>
            <a:ext cx="1611086" cy="585902"/>
          </a:xfrm>
          <a:prstGeom prst="rect">
            <a:avLst/>
          </a:prstGeom>
          <a:noFill/>
          <a:ln w="3175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53ED865-2FBB-9045-A9B8-208C9074A49A}"/>
              </a:ext>
            </a:extLst>
          </p:cNvPr>
          <p:cNvSpPr txBox="1"/>
          <p:nvPr/>
        </p:nvSpPr>
        <p:spPr>
          <a:xfrm>
            <a:off x="1035938" y="3040743"/>
            <a:ext cx="1099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it-IT" sz="11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it-I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0.6263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629B392-438D-DC43-A4CE-4626D1DC3845}"/>
              </a:ext>
            </a:extLst>
          </p:cNvPr>
          <p:cNvSpPr/>
          <p:nvPr/>
        </p:nvSpPr>
        <p:spPr>
          <a:xfrm>
            <a:off x="785526" y="2951297"/>
            <a:ext cx="1611086" cy="58590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6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Results</a:t>
            </a:r>
            <a:r>
              <a:rPr lang="it-IT" sz="2600" dirty="0"/>
              <a:t>: </a:t>
            </a:r>
            <a:r>
              <a:rPr lang="it-IT" sz="2600" dirty="0" err="1"/>
              <a:t>Summary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0A2E4657-7F20-F948-A99D-E15C03124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49363"/>
              </p:ext>
            </p:extLst>
          </p:nvPr>
        </p:nvGraphicFramePr>
        <p:xfrm>
          <a:off x="202222" y="1529488"/>
          <a:ext cx="5524810" cy="425398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301478">
                  <a:extLst>
                    <a:ext uri="{9D8B030D-6E8A-4147-A177-3AD203B41FA5}">
                      <a16:colId xmlns:a16="http://schemas.microsoft.com/office/drawing/2014/main" val="2857711456"/>
                    </a:ext>
                  </a:extLst>
                </a:gridCol>
                <a:gridCol w="1606105">
                  <a:extLst>
                    <a:ext uri="{9D8B030D-6E8A-4147-A177-3AD203B41FA5}">
                      <a16:colId xmlns:a16="http://schemas.microsoft.com/office/drawing/2014/main" val="3662539270"/>
                    </a:ext>
                  </a:extLst>
                </a:gridCol>
                <a:gridCol w="1289985">
                  <a:extLst>
                    <a:ext uri="{9D8B030D-6E8A-4147-A177-3AD203B41FA5}">
                      <a16:colId xmlns:a16="http://schemas.microsoft.com/office/drawing/2014/main" val="3604917773"/>
                    </a:ext>
                  </a:extLst>
                </a:gridCol>
                <a:gridCol w="1327242">
                  <a:extLst>
                    <a:ext uri="{9D8B030D-6E8A-4147-A177-3AD203B41FA5}">
                      <a16:colId xmlns:a16="http://schemas.microsoft.com/office/drawing/2014/main" val="2655583556"/>
                    </a:ext>
                  </a:extLst>
                </a:gridCol>
              </a:tblGrid>
              <a:tr h="780575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Learning</a:t>
                      </a:r>
                    </a:p>
                    <a:p>
                      <a:pPr algn="ctr"/>
                      <a:r>
                        <a:rPr lang="it-IT" dirty="0" err="1"/>
                        <a:t>Paradigm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Data </a:t>
                      </a:r>
                      <a:r>
                        <a:rPr lang="it-IT" dirty="0" err="1"/>
                        <a:t>Sharing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Granularity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Uniform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Datasets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Unbalanced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Datasets</a:t>
                      </a:r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750151"/>
                  </a:ext>
                </a:extLst>
              </a:tr>
              <a:tr h="567546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 err="1"/>
                        <a:t>Centralized</a:t>
                      </a:r>
                      <a:endParaRPr lang="it-IT" sz="1600" b="1" dirty="0"/>
                    </a:p>
                    <a:p>
                      <a:pPr algn="ctr"/>
                      <a:r>
                        <a:rPr lang="it-IT" sz="1600" b="1" dirty="0"/>
                        <a:t>Model</a:t>
                      </a:r>
                      <a:endParaRPr lang="it-IT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0.7863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503305"/>
                  </a:ext>
                </a:extLst>
              </a:tr>
              <a:tr h="465349">
                <a:tc rowSpan="2">
                  <a:txBody>
                    <a:bodyPr/>
                    <a:lstStyle/>
                    <a:p>
                      <a:pPr algn="ctr"/>
                      <a:r>
                        <a:rPr lang="it-IT" sz="1600" b="1" dirty="0" err="1"/>
                        <a:t>Federated</a:t>
                      </a:r>
                      <a:endParaRPr lang="it-IT" sz="1600" b="1" dirty="0"/>
                    </a:p>
                    <a:p>
                      <a:pPr algn="ctr"/>
                      <a:r>
                        <a:rPr lang="it-IT" sz="1600" b="1" dirty="0"/>
                        <a:t>Learning</a:t>
                      </a:r>
                      <a:endParaRPr lang="it-IT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 err="1"/>
                        <a:t>Coarse</a:t>
                      </a:r>
                      <a:endParaRPr lang="it-IT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0.7691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0.7652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113664"/>
                  </a:ext>
                </a:extLst>
              </a:tr>
              <a:tr h="465349">
                <a:tc vMerge="1">
                  <a:txBody>
                    <a:bodyPr/>
                    <a:lstStyle/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A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/>
                        <a:t>Fine</a:t>
                      </a:r>
                      <a:endParaRPr lang="it-IT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0.7707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0.7629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101602"/>
                  </a:ext>
                </a:extLst>
              </a:tr>
              <a:tr h="465349">
                <a:tc rowSpan="3"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</a:rPr>
                        <a:t>Split</a:t>
                      </a:r>
                    </a:p>
                    <a:p>
                      <a:pPr algn="ctr"/>
                      <a:r>
                        <a:rPr lang="it-IT" sz="1600" b="1" dirty="0">
                          <a:solidFill>
                            <a:schemeClr val="tx1"/>
                          </a:solidFill>
                        </a:rPr>
                        <a:t>Learning</a:t>
                      </a:r>
                      <a:endParaRPr lang="it-IT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 err="1">
                          <a:solidFill>
                            <a:schemeClr val="tx1"/>
                          </a:solidFill>
                        </a:rPr>
                        <a:t>Coarse</a:t>
                      </a:r>
                      <a:endParaRPr lang="it-IT" sz="16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0.7416</a:t>
                      </a:r>
                      <a:endParaRPr lang="it-IT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0.7269</a:t>
                      </a:r>
                      <a:endParaRPr lang="it-IT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4209"/>
                  </a:ext>
                </a:extLst>
              </a:tr>
              <a:tr h="465349">
                <a:tc vMerge="1">
                  <a:txBody>
                    <a:bodyPr/>
                    <a:lstStyle/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/>
                        <a:t>Fine</a:t>
                      </a:r>
                      <a:endParaRPr lang="it-IT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0.7426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0.7280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975827"/>
                  </a:ext>
                </a:extLst>
              </a:tr>
              <a:tr h="465349">
                <a:tc vMerge="1">
                  <a:txBody>
                    <a:bodyPr/>
                    <a:lstStyle/>
                    <a:p>
                      <a:endParaRPr lang="it-I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i="1" dirty="0"/>
                        <a:t>Medium</a:t>
                      </a:r>
                      <a:endParaRPr lang="it-IT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0.6934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0.6667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469322"/>
                  </a:ext>
                </a:extLst>
              </a:tr>
              <a:tr h="567546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/>
                        <a:t>Local </a:t>
                      </a:r>
                      <a:r>
                        <a:rPr lang="it-IT" sz="1600" b="1" dirty="0" err="1"/>
                        <a:t>Models</a:t>
                      </a:r>
                      <a:endParaRPr lang="it-IT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0.6604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0.6263</a:t>
                      </a:r>
                      <a:endParaRPr lang="it-I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85097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7CD36B-A0B5-7A42-B942-C4272D2D8113}"/>
              </a:ext>
            </a:extLst>
          </p:cNvPr>
          <p:cNvSpPr txBox="1"/>
          <p:nvPr/>
        </p:nvSpPr>
        <p:spPr>
          <a:xfrm>
            <a:off x="5903526" y="1688124"/>
            <a:ext cx="20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</a:rPr>
              <a:t>FL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better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b="1" dirty="0">
                <a:solidFill>
                  <a:schemeClr val="tx2"/>
                </a:solidFill>
              </a:rPr>
              <a:t>SL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BC4879-1924-BE42-9D63-B2AB4A1AA5D0}"/>
              </a:ext>
            </a:extLst>
          </p:cNvPr>
          <p:cNvSpPr txBox="1"/>
          <p:nvPr/>
        </p:nvSpPr>
        <p:spPr>
          <a:xfrm>
            <a:off x="5903526" y="3667175"/>
            <a:ext cx="3038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impact 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granularity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0C0F811-A536-AE48-8062-9CB93CC51926}"/>
              </a:ext>
            </a:extLst>
          </p:cNvPr>
          <p:cNvSpPr txBox="1"/>
          <p:nvPr/>
        </p:nvSpPr>
        <p:spPr>
          <a:xfrm>
            <a:off x="5903526" y="2456152"/>
            <a:ext cx="345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slightly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Unbalanced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38480E9-ECFA-CA45-A4CC-E7A128B60C5C}"/>
              </a:ext>
            </a:extLst>
          </p:cNvPr>
          <p:cNvSpPr txBox="1"/>
          <p:nvPr/>
        </p:nvSpPr>
        <p:spPr>
          <a:xfrm>
            <a:off x="5903526" y="4683964"/>
            <a:ext cx="3038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Learning with 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 </a:t>
            </a:r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grain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it-IT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6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Federated</a:t>
            </a:r>
            <a:r>
              <a:rPr lang="it-IT" sz="2000" b="1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Federated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Limitations</a:t>
            </a:r>
            <a:r>
              <a:rPr lang="it-IT" sz="2000" b="1" dirty="0">
                <a:solidFill>
                  <a:schemeClr val="tx2"/>
                </a:solidFill>
              </a:rPr>
              <a:t> and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9">
            <a:extLst>
              <a:ext uri="{FF2B5EF4-FFF2-40B4-BE49-F238E27FC236}">
                <a16:creationId xmlns:a16="http://schemas.microsoft.com/office/drawing/2014/main" id="{3322F429-85C1-7E4B-BB33-D581F5FD7713}"/>
              </a:ext>
            </a:extLst>
          </p:cNvPr>
          <p:cNvSpPr/>
          <p:nvPr/>
        </p:nvSpPr>
        <p:spPr>
          <a:xfrm>
            <a:off x="829055" y="4319852"/>
            <a:ext cx="2904745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69301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/>
              <a:t>Future </a:t>
            </a:r>
            <a:r>
              <a:rPr lang="it-IT" sz="2600" dirty="0" err="1"/>
              <a:t>improvements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7DC925C-4D53-8349-9E3A-6906B8824281}"/>
              </a:ext>
            </a:extLst>
          </p:cNvPr>
          <p:cNvSpPr/>
          <p:nvPr/>
        </p:nvSpPr>
        <p:spPr>
          <a:xfrm>
            <a:off x="1079490" y="1755748"/>
            <a:ext cx="2945423" cy="4210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b="1" dirty="0">
              <a:solidFill>
                <a:srgbClr val="002E51"/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CCC9E6A6-F9A0-B74E-A7DE-2279E1A3475E}"/>
              </a:ext>
            </a:extLst>
          </p:cNvPr>
          <p:cNvSpPr/>
          <p:nvPr/>
        </p:nvSpPr>
        <p:spPr>
          <a:xfrm>
            <a:off x="2036926" y="1401914"/>
            <a:ext cx="977294" cy="87417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E35DEB9-A590-7E49-A6E1-875092323213}"/>
              </a:ext>
            </a:extLst>
          </p:cNvPr>
          <p:cNvSpPr txBox="1"/>
          <p:nvPr/>
        </p:nvSpPr>
        <p:spPr>
          <a:xfrm>
            <a:off x="1537518" y="2300626"/>
            <a:ext cx="1976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it-IT" sz="2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5E19525-D4DB-814B-A6BF-A278901304E7}"/>
              </a:ext>
            </a:extLst>
          </p:cNvPr>
          <p:cNvSpPr txBox="1"/>
          <p:nvPr/>
        </p:nvSpPr>
        <p:spPr>
          <a:xfrm>
            <a:off x="1145760" y="3072742"/>
            <a:ext cx="2945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Learning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Architecture</a:t>
            </a:r>
          </a:p>
          <a:p>
            <a:pPr marL="285750" indent="-2857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50000"/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740ECAF1-57A7-6C48-86E7-68D6CEABC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1262" y="1493125"/>
            <a:ext cx="702126" cy="702126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BD7F24F0-7D4A-E548-9395-C0A09BF30CBE}"/>
              </a:ext>
            </a:extLst>
          </p:cNvPr>
          <p:cNvSpPr/>
          <p:nvPr/>
        </p:nvSpPr>
        <p:spPr>
          <a:xfrm>
            <a:off x="5119088" y="1755748"/>
            <a:ext cx="2945422" cy="4210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b="1" dirty="0">
              <a:solidFill>
                <a:srgbClr val="002E51"/>
              </a:solidFill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7AE8C4B7-417F-724A-A0B5-01AF2BCE696C}"/>
              </a:ext>
            </a:extLst>
          </p:cNvPr>
          <p:cNvSpPr/>
          <p:nvPr/>
        </p:nvSpPr>
        <p:spPr>
          <a:xfrm>
            <a:off x="6071213" y="1370015"/>
            <a:ext cx="993635" cy="878936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823DEC5-C226-C248-B8A5-963D9930D086}"/>
              </a:ext>
            </a:extLst>
          </p:cNvPr>
          <p:cNvSpPr txBox="1"/>
          <p:nvPr/>
        </p:nvSpPr>
        <p:spPr>
          <a:xfrm>
            <a:off x="5327815" y="2300626"/>
            <a:ext cx="2527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>
                <a:solidFill>
                  <a:srgbClr val="00B050"/>
                </a:solidFill>
              </a:rPr>
              <a:t>Proposed</a:t>
            </a:r>
            <a:r>
              <a:rPr lang="it-IT" sz="2200" b="1" dirty="0">
                <a:solidFill>
                  <a:srgbClr val="00B050"/>
                </a:solidFill>
              </a:rPr>
              <a:t> Solution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BC9724E-4D27-7543-88ED-27713989FD46}"/>
              </a:ext>
            </a:extLst>
          </p:cNvPr>
          <p:cNvSpPr txBox="1"/>
          <p:nvPr/>
        </p:nvSpPr>
        <p:spPr>
          <a:xfrm>
            <a:off x="5185357" y="3072742"/>
            <a:ext cx="29611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PySyft</a:t>
            </a: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50000"/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DenseNet121 or VGG19</a:t>
            </a:r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endParaRPr lang="it-IT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Frontal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Lateral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CXRs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information (sex, </a:t>
            </a:r>
            <a:r>
              <a:rPr lang="it-IT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it-IT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1B5E124C-29A4-2548-975B-EC0838826F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6752" y="1468511"/>
            <a:ext cx="684310" cy="68431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6436982-C932-234A-862A-B30500275B9C}"/>
              </a:ext>
            </a:extLst>
          </p:cNvPr>
          <p:cNvSpPr txBox="1"/>
          <p:nvPr/>
        </p:nvSpPr>
        <p:spPr>
          <a:xfrm>
            <a:off x="2038865" y="15055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044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E8B4FA78-F32C-B644-88EC-B70505BB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50FBB0E-34A1-0547-8169-FD728C5E8F89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18FA5"/>
          </a:solidFill>
          <a:ln>
            <a:solidFill>
              <a:srgbClr val="71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23021C-0E86-5542-A4F4-50FEB87D1B1E}"/>
              </a:ext>
            </a:extLst>
          </p:cNvPr>
          <p:cNvSpPr txBox="1"/>
          <p:nvPr/>
        </p:nvSpPr>
        <p:spPr>
          <a:xfrm>
            <a:off x="511142" y="4076489"/>
            <a:ext cx="8766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ln w="0">
                  <a:solidFill>
                    <a:srgbClr val="FCDED0"/>
                  </a:solidFill>
                </a:ln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GRAZIE PER </a:t>
            </a:r>
            <a:r>
              <a:rPr lang="it-IT" sz="6000" b="1" dirty="0">
                <a:ln w="0">
                  <a:solidFill>
                    <a:srgbClr val="FCDED0"/>
                  </a:solidFill>
                </a:ln>
                <a:latin typeface="+mj-lt"/>
                <a:cs typeface="Arial" panose="020B0604020202020204" pitchFamily="34" charset="0"/>
              </a:rPr>
              <a:t>L’ATTENZIONE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79F71E4-ABF7-AE49-97AA-EFE38244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350" y="457101"/>
            <a:ext cx="4735384" cy="34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6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/>
              <a:t>Distributed </a:t>
            </a:r>
            <a:r>
              <a:rPr lang="it-IT" sz="2600" dirty="0" err="1"/>
              <a:t>Deep</a:t>
            </a:r>
            <a:r>
              <a:rPr lang="it-IT" sz="2600" dirty="0"/>
              <a:t> Learning in Healthcare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0DC4F3B5-58B9-443E-B29D-88479DC5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282161" y="2155157"/>
            <a:ext cx="5735167" cy="3042918"/>
          </a:xfr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F323303-BD93-4BB3-924E-91ABD6FEAECC}"/>
              </a:ext>
            </a:extLst>
          </p:cNvPr>
          <p:cNvSpPr txBox="1"/>
          <p:nvPr/>
        </p:nvSpPr>
        <p:spPr>
          <a:xfrm>
            <a:off x="126672" y="1472463"/>
            <a:ext cx="5938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</a:t>
            </a:r>
            <a:r>
              <a:rPr lang="it-IT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it-IT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Learning: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D3531F9-CD88-D74D-B705-69ACAC349DC2}"/>
              </a:ext>
            </a:extLst>
          </p:cNvPr>
          <p:cNvSpPr/>
          <p:nvPr/>
        </p:nvSpPr>
        <p:spPr>
          <a:xfrm>
            <a:off x="202222" y="2500140"/>
            <a:ext cx="3867904" cy="262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Blip>
                <a:blip r:embed="rId4"/>
              </a:buBlip>
            </a:pP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Patient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privacy</a:t>
            </a:r>
          </a:p>
          <a:p>
            <a:pPr marL="342900" indent="-342900">
              <a:lnSpc>
                <a:spcPct val="200000"/>
              </a:lnSpc>
              <a:buSzPct val="150000"/>
              <a:buBlip>
                <a:blip r:embed="rId4"/>
              </a:buBlip>
            </a:pP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No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exchange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of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raw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data</a:t>
            </a:r>
          </a:p>
          <a:p>
            <a:pPr>
              <a:buSzPct val="150000"/>
            </a:pP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</a:t>
            </a:r>
          </a:p>
          <a:p>
            <a:pPr marL="342900" indent="-342900">
              <a:buSzPct val="150000"/>
              <a:buBlip>
                <a:blip r:embed="rId4"/>
              </a:buBlip>
            </a:pP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Distributed data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enough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to</a:t>
            </a:r>
            <a:b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</a:b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train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a </a:t>
            </a: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Neural</a:t>
            </a:r>
            <a:r>
              <a:rPr lang="it-IT" sz="2000" dirty="0">
                <a:solidFill>
                  <a:srgbClr val="003366"/>
                </a:solidFill>
                <a:cs typeface="Arial" panose="020B0604020202020204" pitchFamily="34" charset="0"/>
              </a:rPr>
              <a:t> Network</a:t>
            </a:r>
          </a:p>
          <a:p>
            <a:pPr marL="342900" indent="-342900">
              <a:lnSpc>
                <a:spcPct val="200000"/>
              </a:lnSpc>
              <a:buSzPct val="150000"/>
              <a:buBlip>
                <a:blip r:embed="rId4"/>
              </a:buBlip>
            </a:pPr>
            <a:r>
              <a:rPr lang="it-IT" sz="2000" dirty="0" err="1">
                <a:solidFill>
                  <a:srgbClr val="003366"/>
                </a:solidFill>
                <a:cs typeface="Arial" panose="020B0604020202020204" pitchFamily="34" charset="0"/>
              </a:rPr>
              <a:t>Efficiency</a:t>
            </a:r>
            <a:endParaRPr lang="it-IT" sz="2000" dirty="0">
              <a:solidFill>
                <a:srgbClr val="003366"/>
              </a:solidFill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CB6F611-9437-304C-87A3-884CE8AFF4CA}"/>
              </a:ext>
            </a:extLst>
          </p:cNvPr>
          <p:cNvSpPr txBox="1"/>
          <p:nvPr/>
        </p:nvSpPr>
        <p:spPr>
          <a:xfrm>
            <a:off x="2492499" y="5416451"/>
            <a:ext cx="1755550" cy="64633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lIns="180000" rIns="180000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Federated</a:t>
            </a:r>
            <a:endParaRPr lang="it-IT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ADFA74-AEF2-A34A-9C9A-EC373B73DF09}"/>
              </a:ext>
            </a:extLst>
          </p:cNvPr>
          <p:cNvSpPr txBox="1"/>
          <p:nvPr/>
        </p:nvSpPr>
        <p:spPr>
          <a:xfrm>
            <a:off x="5271969" y="5385537"/>
            <a:ext cx="1755550" cy="646331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lIns="180000" rIns="180000" rtlCol="0">
            <a:spAutoFit/>
          </a:bodyPr>
          <a:lstStyle/>
          <a:p>
            <a:pPr algn="ctr"/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</a:p>
          <a:p>
            <a:pPr algn="ctr"/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9647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Problem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chemeClr val="tx2"/>
                </a:solidFill>
              </a:rPr>
              <a:t>formulation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Federated</a:t>
            </a:r>
            <a:r>
              <a:rPr lang="it-IT" sz="2000" b="1" dirty="0">
                <a:solidFill>
                  <a:schemeClr val="tx2"/>
                </a:solidFill>
              </a:rPr>
              <a:t>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Problem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chemeClr val="tx2"/>
                </a:solidFill>
              </a:rPr>
              <a:t>formulation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Future </a:t>
            </a:r>
            <a:r>
              <a:rPr lang="it-IT" sz="2000" b="1" dirty="0" err="1">
                <a:solidFill>
                  <a:schemeClr val="tx2"/>
                </a:solidFill>
              </a:rPr>
              <a:t>improvements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9">
            <a:extLst>
              <a:ext uri="{FF2B5EF4-FFF2-40B4-BE49-F238E27FC236}">
                <a16:creationId xmlns:a16="http://schemas.microsoft.com/office/drawing/2014/main" id="{FE9EBA59-F56A-3B42-80D4-978862B4DFA8}"/>
              </a:ext>
            </a:extLst>
          </p:cNvPr>
          <p:cNvSpPr/>
          <p:nvPr/>
        </p:nvSpPr>
        <p:spPr>
          <a:xfrm>
            <a:off x="852502" y="1692816"/>
            <a:ext cx="2967439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Split Learning</a:t>
            </a:r>
          </a:p>
        </p:txBody>
      </p:sp>
    </p:spTree>
    <p:extLst>
      <p:ext uri="{BB962C8B-B14F-4D97-AF65-F5344CB8AC3E}">
        <p14:creationId xmlns:p14="http://schemas.microsoft.com/office/powerpoint/2010/main" val="255039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/>
              <a:t>Split Learning: Definition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C86F68-9895-CE4E-BB54-02BD4475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88" y="2633464"/>
            <a:ext cx="4843076" cy="3228717"/>
          </a:xfrm>
          <a:prstGeom prst="rect">
            <a:avLst/>
          </a:prstGeom>
        </p:spPr>
      </p:pic>
      <p:sp>
        <p:nvSpPr>
          <p:cNvPr id="14" name="Freccia destra con strisce 13">
            <a:extLst>
              <a:ext uri="{FF2B5EF4-FFF2-40B4-BE49-F238E27FC236}">
                <a16:creationId xmlns:a16="http://schemas.microsoft.com/office/drawing/2014/main" id="{DD9B34C2-4626-B24A-8980-63EE0495A829}"/>
              </a:ext>
            </a:extLst>
          </p:cNvPr>
          <p:cNvSpPr/>
          <p:nvPr/>
        </p:nvSpPr>
        <p:spPr>
          <a:xfrm>
            <a:off x="2768707" y="3981186"/>
            <a:ext cx="926926" cy="713558"/>
          </a:xfrm>
          <a:prstGeom prst="stripedRightArrow">
            <a:avLst>
              <a:gd name="adj1" fmla="val 39467"/>
              <a:gd name="adj2" fmla="val 60533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5061543-AB1D-1649-99DF-1C8A10DC1D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4785" y="2794460"/>
            <a:ext cx="1460080" cy="290672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4C7DB3E-7DA1-B848-98D1-1BEE9A753D4F}"/>
              </a:ext>
            </a:extLst>
          </p:cNvPr>
          <p:cNvSpPr txBox="1"/>
          <p:nvPr/>
        </p:nvSpPr>
        <p:spPr>
          <a:xfrm>
            <a:off x="1042169" y="5714664"/>
            <a:ext cx="135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Input data </a:t>
            </a:r>
            <a:r>
              <a:rPr lang="it-IT" b="1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DB8C23-9323-0546-B80B-F86EBE52EEC7}"/>
                  </a:ext>
                </a:extLst>
              </p:cNvPr>
              <p:cNvSpPr txBox="1"/>
              <p:nvPr/>
            </p:nvSpPr>
            <p:spPr>
              <a:xfrm>
                <a:off x="771986" y="2419437"/>
                <a:ext cx="2215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err="1"/>
                  <a:t>Predicted</a:t>
                </a:r>
                <a:r>
                  <a:rPr lang="it-IT" b="1" dirty="0"/>
                  <a:t>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76DB8C23-9323-0546-B80B-F86EBE52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6" y="2419437"/>
                <a:ext cx="2215122" cy="369332"/>
              </a:xfrm>
              <a:prstGeom prst="rect">
                <a:avLst/>
              </a:prstGeom>
              <a:blipFill>
                <a:blip r:embed="rId5"/>
                <a:stretch>
                  <a:fillRect l="-2273" t="-6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CD75D606-F92E-6640-9E46-5B3AA2E43918}"/>
              </a:ext>
            </a:extLst>
          </p:cNvPr>
          <p:cNvCxnSpPr>
            <a:cxnSpLocks/>
          </p:cNvCxnSpPr>
          <p:nvPr/>
        </p:nvCxnSpPr>
        <p:spPr>
          <a:xfrm>
            <a:off x="771986" y="3864674"/>
            <a:ext cx="173111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B694339-1666-D543-9D16-A0C519FAA06E}"/>
              </a:ext>
            </a:extLst>
          </p:cNvPr>
          <p:cNvSpPr txBox="1"/>
          <p:nvPr/>
        </p:nvSpPr>
        <p:spPr>
          <a:xfrm>
            <a:off x="0" y="3886618"/>
            <a:ext cx="10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C00000"/>
                </a:solidFill>
              </a:rPr>
              <a:t>Cut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Layer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A9E4B97-178E-AD4D-8474-E25BFEB57392}"/>
              </a:ext>
            </a:extLst>
          </p:cNvPr>
          <p:cNvSpPr txBox="1"/>
          <p:nvPr/>
        </p:nvSpPr>
        <p:spPr>
          <a:xfrm>
            <a:off x="128752" y="4726939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Client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E8C9DBC-5556-ED4B-9200-954F580BB863}"/>
              </a:ext>
            </a:extLst>
          </p:cNvPr>
          <p:cNvSpPr txBox="1"/>
          <p:nvPr/>
        </p:nvSpPr>
        <p:spPr>
          <a:xfrm>
            <a:off x="67389" y="2952239"/>
            <a:ext cx="79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Server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CB760E2-B11D-7F45-9F22-F83AB81F13E7}"/>
              </a:ext>
            </a:extLst>
          </p:cNvPr>
          <p:cNvSpPr txBox="1"/>
          <p:nvPr/>
        </p:nvSpPr>
        <p:spPr>
          <a:xfrm>
            <a:off x="28774" y="141935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idea: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2E1C4E3-E0B4-5446-8A7D-0FB238145B7F}"/>
              </a:ext>
            </a:extLst>
          </p:cNvPr>
          <p:cNvSpPr txBox="1"/>
          <p:nvPr/>
        </p:nvSpPr>
        <p:spPr>
          <a:xfrm>
            <a:off x="1167695" y="1417866"/>
            <a:ext cx="7931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 the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it-I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</a:t>
            </a:r>
            <a:r>
              <a:rPr lang="it-I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networks on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are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training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server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receiving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clients.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215E084-F929-DF49-ACDB-0C2DFEF833B8}"/>
              </a:ext>
            </a:extLst>
          </p:cNvPr>
          <p:cNvSpPr/>
          <p:nvPr/>
        </p:nvSpPr>
        <p:spPr>
          <a:xfrm>
            <a:off x="3939621" y="5584511"/>
            <a:ext cx="4929943" cy="254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014CC61-589C-D048-8AC1-C3C175889A1B}"/>
              </a:ext>
            </a:extLst>
          </p:cNvPr>
          <p:cNvSpPr txBox="1"/>
          <p:nvPr/>
        </p:nvSpPr>
        <p:spPr>
          <a:xfrm>
            <a:off x="3905594" y="5570424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it-IT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37325E-316F-054D-8643-560B34827177}"/>
              </a:ext>
            </a:extLst>
          </p:cNvPr>
          <p:cNvSpPr txBox="1"/>
          <p:nvPr/>
        </p:nvSpPr>
        <p:spPr>
          <a:xfrm>
            <a:off x="5280050" y="5569200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905B320-BFB1-ED49-9051-93704527E36B}"/>
              </a:ext>
            </a:extLst>
          </p:cNvPr>
          <p:cNvSpPr txBox="1"/>
          <p:nvPr/>
        </p:nvSpPr>
        <p:spPr>
          <a:xfrm>
            <a:off x="6605918" y="5570424"/>
            <a:ext cx="179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3  …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905AB52-D63C-7643-BB3A-0408ED34BD05}"/>
              </a:ext>
            </a:extLst>
          </p:cNvPr>
          <p:cNvSpPr txBox="1"/>
          <p:nvPr/>
        </p:nvSpPr>
        <p:spPr>
          <a:xfrm>
            <a:off x="7929484" y="5570424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60C588C-FB4D-3346-9A8C-33FDE23D2499}"/>
              </a:ext>
            </a:extLst>
          </p:cNvPr>
          <p:cNvSpPr/>
          <p:nvPr/>
        </p:nvSpPr>
        <p:spPr>
          <a:xfrm>
            <a:off x="6049108" y="3347022"/>
            <a:ext cx="820615" cy="254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4149B42-7D1B-BC46-BB92-CD1D442C43A3}"/>
              </a:ext>
            </a:extLst>
          </p:cNvPr>
          <p:cNvSpPr txBox="1"/>
          <p:nvPr/>
        </p:nvSpPr>
        <p:spPr>
          <a:xfrm>
            <a:off x="6101559" y="3220935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3D8933-C4FB-D244-9A19-905F93D65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949" y="4517675"/>
            <a:ext cx="843254" cy="68028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D6E392D9-8490-BB4C-AE14-26042CDC8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60" y="4519650"/>
            <a:ext cx="843254" cy="680281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EF82A94-886D-B247-8039-00C320AE4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771" y="4517674"/>
            <a:ext cx="843254" cy="6802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36ABB799-EA45-454D-A981-BC7165B29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30" y="4517673"/>
            <a:ext cx="843254" cy="68028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CA1D600-82E4-574B-BD9F-403D45A6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935" y="2616629"/>
            <a:ext cx="1063624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/>
      <p:bldP spid="29" grpId="0"/>
      <p:bldP spid="30" grpId="0"/>
      <p:bldP spid="3" grpId="0" animBg="1"/>
      <p:bldP spid="17" grpId="0"/>
      <p:bldP spid="18" grpId="0"/>
      <p:bldP spid="22" grpId="0"/>
      <p:bldP spid="24" grpId="0"/>
      <p:bldP spid="5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/>
              <a:t>Split Learning: </a:t>
            </a:r>
            <a:r>
              <a:rPr lang="it-IT" sz="2600" dirty="0" err="1"/>
              <a:t>Architectures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1769925E-6C65-4045-8E68-51F64EF9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586" y="2531528"/>
            <a:ext cx="8242300" cy="3530600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CF1008-D7C8-FA48-A396-3F139885EB72}"/>
              </a:ext>
            </a:extLst>
          </p:cNvPr>
          <p:cNvSpPr txBox="1"/>
          <p:nvPr/>
        </p:nvSpPr>
        <p:spPr>
          <a:xfrm>
            <a:off x="801126" y="1585278"/>
            <a:ext cx="1906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Vanilla</a:t>
            </a:r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Learning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EA1031-25BA-D548-8B17-09F15A21F056}"/>
              </a:ext>
            </a:extLst>
          </p:cNvPr>
          <p:cNvSpPr txBox="1"/>
          <p:nvPr/>
        </p:nvSpPr>
        <p:spPr>
          <a:xfrm>
            <a:off x="3024213" y="1585278"/>
            <a:ext cx="3163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U-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Shaped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Split Learning</a:t>
            </a:r>
          </a:p>
          <a:p>
            <a:pPr algn="ctr"/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D76491-4F1A-E14C-8365-84961B90518A}"/>
              </a:ext>
            </a:extLst>
          </p:cNvPr>
          <p:cNvSpPr txBox="1"/>
          <p:nvPr/>
        </p:nvSpPr>
        <p:spPr>
          <a:xfrm>
            <a:off x="6451016" y="1431389"/>
            <a:ext cx="22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Learning</a:t>
            </a:r>
          </a:p>
          <a:p>
            <a:pPr algn="ctr"/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vertically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it-IT" sz="20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partitioned</a:t>
            </a: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endParaRPr lang="it-IT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8A4B950-A804-784A-821E-FDC1D963E642}"/>
              </a:ext>
            </a:extLst>
          </p:cNvPr>
          <p:cNvSpPr/>
          <p:nvPr/>
        </p:nvSpPr>
        <p:spPr>
          <a:xfrm>
            <a:off x="3079610" y="1431389"/>
            <a:ext cx="5845351" cy="463073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D07879-D9EE-4048-B7BD-C05E4638E179}"/>
              </a:ext>
            </a:extLst>
          </p:cNvPr>
          <p:cNvSpPr txBox="1"/>
          <p:nvPr/>
        </p:nvSpPr>
        <p:spPr>
          <a:xfrm>
            <a:off x="1173062" y="1262428"/>
            <a:ext cx="2150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u="sng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  <a:endParaRPr lang="it-IT" sz="2000" b="1" u="sng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9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Outline</a:t>
            </a:r>
            <a:endParaRPr lang="it-IT" sz="2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EB80B5-B0FA-4E23-993B-37D3B75F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Split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Problem</a:t>
            </a:r>
            <a:r>
              <a:rPr lang="it-IT" sz="2000" b="1" dirty="0">
                <a:solidFill>
                  <a:schemeClr val="tx2"/>
                </a:solidFill>
              </a:rPr>
              <a:t> </a:t>
            </a:r>
            <a:r>
              <a:rPr lang="it-IT" sz="2000" b="1" dirty="0" err="1">
                <a:solidFill>
                  <a:schemeClr val="tx2"/>
                </a:solidFill>
              </a:rPr>
              <a:t>formulation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Experimental</a:t>
            </a:r>
            <a:r>
              <a:rPr lang="it-IT" sz="2000" b="1" dirty="0">
                <a:solidFill>
                  <a:schemeClr val="tx2"/>
                </a:solidFill>
              </a:rPr>
              <a:t>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solidFill>
                  <a:schemeClr val="tx2"/>
                </a:solidFill>
              </a:rPr>
              <a:t>Results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chemeClr val="tx2"/>
                </a:solidFill>
              </a:rPr>
              <a:t>Future </a:t>
            </a:r>
            <a:r>
              <a:rPr lang="it-IT" sz="2000" b="1" dirty="0" err="1">
                <a:solidFill>
                  <a:schemeClr val="tx2"/>
                </a:solidFill>
              </a:rPr>
              <a:t>improvements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9">
            <a:extLst>
              <a:ext uri="{FF2B5EF4-FFF2-40B4-BE49-F238E27FC236}">
                <a16:creationId xmlns:a16="http://schemas.microsoft.com/office/drawing/2014/main" id="{EC475B52-36F5-7B44-A69E-573B60CC2FA1}"/>
              </a:ext>
            </a:extLst>
          </p:cNvPr>
          <p:cNvSpPr/>
          <p:nvPr/>
        </p:nvSpPr>
        <p:spPr>
          <a:xfrm>
            <a:off x="852503" y="2227478"/>
            <a:ext cx="2967439" cy="379520"/>
          </a:xfrm>
          <a:prstGeom prst="round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Federated Learning</a:t>
            </a:r>
          </a:p>
        </p:txBody>
      </p:sp>
    </p:spTree>
    <p:extLst>
      <p:ext uri="{BB962C8B-B14F-4D97-AF65-F5344CB8AC3E}">
        <p14:creationId xmlns:p14="http://schemas.microsoft.com/office/powerpoint/2010/main" val="2771937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Federated</a:t>
            </a:r>
            <a:r>
              <a:rPr lang="it-IT" sz="2600" dirty="0"/>
              <a:t> Learning: Definition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BD43D9E-D9E2-A846-AB87-59F8D66A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" y="2508596"/>
            <a:ext cx="9144000" cy="321776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5ABB5B-F161-FD48-A6D2-EED03145289E}"/>
              </a:ext>
            </a:extLst>
          </p:cNvPr>
          <p:cNvSpPr txBox="1"/>
          <p:nvPr/>
        </p:nvSpPr>
        <p:spPr>
          <a:xfrm>
            <a:off x="107187" y="5684094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8E62ED7-39E0-EA45-8DD8-3DC005610532}"/>
              </a:ext>
            </a:extLst>
          </p:cNvPr>
          <p:cNvSpPr txBox="1"/>
          <p:nvPr/>
        </p:nvSpPr>
        <p:spPr>
          <a:xfrm>
            <a:off x="2405931" y="5672933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7E43311-A457-3548-A57E-D936A957A861}"/>
              </a:ext>
            </a:extLst>
          </p:cNvPr>
          <p:cNvSpPr txBox="1"/>
          <p:nvPr/>
        </p:nvSpPr>
        <p:spPr>
          <a:xfrm>
            <a:off x="4586993" y="5660233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5BE0017-8438-004E-9735-91C3BD4D00B7}"/>
              </a:ext>
            </a:extLst>
          </p:cNvPr>
          <p:cNvSpPr txBox="1"/>
          <p:nvPr/>
        </p:nvSpPr>
        <p:spPr>
          <a:xfrm>
            <a:off x="7003568" y="5658694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Client K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B1C44EB-C59E-5042-B8A0-5DB43D0739A8}"/>
              </a:ext>
            </a:extLst>
          </p:cNvPr>
          <p:cNvSpPr txBox="1"/>
          <p:nvPr/>
        </p:nvSpPr>
        <p:spPr>
          <a:xfrm>
            <a:off x="6152789" y="5646866"/>
            <a:ext cx="45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78CD86-88D6-9F40-8B4C-CC99A65DAEA8}"/>
              </a:ext>
            </a:extLst>
          </p:cNvPr>
          <p:cNvSpPr txBox="1"/>
          <p:nvPr/>
        </p:nvSpPr>
        <p:spPr>
          <a:xfrm>
            <a:off x="2496242" y="2720888"/>
            <a:ext cx="1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8EC1D9-0807-2548-809D-DF3B1894A01D}"/>
              </a:ext>
            </a:extLst>
          </p:cNvPr>
          <p:cNvSpPr txBox="1"/>
          <p:nvPr/>
        </p:nvSpPr>
        <p:spPr>
          <a:xfrm>
            <a:off x="0" y="141786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it-IT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Idea: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CE734E1-C68C-B04D-9D50-C04474401F81}"/>
              </a:ext>
            </a:extLst>
          </p:cNvPr>
          <p:cNvSpPr txBox="1"/>
          <p:nvPr/>
        </p:nvSpPr>
        <p:spPr>
          <a:xfrm>
            <a:off x="1080655" y="1417866"/>
            <a:ext cx="8018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Decentralization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model. The global model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server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clients,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and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the server. The server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</a:t>
            </a:r>
            <a:r>
              <a:rPr lang="it-IT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global model.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69D0ACD-B0F3-1E44-B517-7E46B842F2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7132018" y="4441195"/>
            <a:ext cx="665286" cy="86071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916925D-1BFE-F946-BE71-420B18D96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7106966" y="2259322"/>
            <a:ext cx="847060" cy="137322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08C2108-7C9D-7D44-8965-9E8B8ECC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4782214" y="4441195"/>
            <a:ext cx="665286" cy="860718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5E8FCA8-F288-BF4B-B701-FE2430D8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576828" y="4441195"/>
            <a:ext cx="665286" cy="86071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41D612D-E1EA-3C40-8EDF-C48ACB904E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227024" y="4441195"/>
            <a:ext cx="665286" cy="8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5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5815F-29EE-4794-B972-6C201B28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Federated</a:t>
            </a:r>
            <a:r>
              <a:rPr lang="it-IT" sz="2600" dirty="0"/>
              <a:t> Learning: </a:t>
            </a:r>
            <a:r>
              <a:rPr lang="it-IT" sz="2600" dirty="0" err="1"/>
              <a:t>Workflow</a:t>
            </a:r>
            <a:endParaRPr lang="it-IT" sz="26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221EC14-20E7-4602-AE2A-A781BD5B180D}"/>
              </a:ext>
            </a:extLst>
          </p:cNvPr>
          <p:cNvSpPr/>
          <p:nvPr/>
        </p:nvSpPr>
        <p:spPr>
          <a:xfrm>
            <a:off x="202222" y="6356838"/>
            <a:ext cx="2945423" cy="36199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0C0BE4-90DD-7640-9C44-2B2CA6EA82AD}"/>
              </a:ext>
            </a:extLst>
          </p:cNvPr>
          <p:cNvSpPr txBox="1"/>
          <p:nvPr/>
        </p:nvSpPr>
        <p:spPr>
          <a:xfrm>
            <a:off x="276587" y="2126364"/>
            <a:ext cx="2796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b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2656E87E-44AA-474E-9E63-4553385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5020" y="1584711"/>
            <a:ext cx="6373091" cy="4059995"/>
          </a:xfr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D928EFC-FE85-EC4F-B7E4-53AE0C9AA74F}"/>
              </a:ext>
            </a:extLst>
          </p:cNvPr>
          <p:cNvSpPr txBox="1"/>
          <p:nvPr/>
        </p:nvSpPr>
        <p:spPr>
          <a:xfrm>
            <a:off x="6280003" y="2244660"/>
            <a:ext cx="41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03EDA7-FA48-FD4A-87B9-9EC92171A223}"/>
              </a:ext>
            </a:extLst>
          </p:cNvPr>
          <p:cNvSpPr txBox="1"/>
          <p:nvPr/>
        </p:nvSpPr>
        <p:spPr>
          <a:xfrm>
            <a:off x="3757384" y="3818726"/>
            <a:ext cx="41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B5D24BC-65A3-9E46-85C0-F7AC7B12F24D}"/>
              </a:ext>
            </a:extLst>
          </p:cNvPr>
          <p:cNvSpPr txBox="1"/>
          <p:nvPr/>
        </p:nvSpPr>
        <p:spPr>
          <a:xfrm>
            <a:off x="5862909" y="5244596"/>
            <a:ext cx="41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AE67E23-B9D8-DA44-B09F-3F54EB3E7B08}"/>
              </a:ext>
            </a:extLst>
          </p:cNvPr>
          <p:cNvSpPr txBox="1"/>
          <p:nvPr/>
        </p:nvSpPr>
        <p:spPr>
          <a:xfrm>
            <a:off x="8661017" y="4145279"/>
            <a:ext cx="41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DE707F-A41D-C74E-AD29-48A9F3421040}"/>
              </a:ext>
            </a:extLst>
          </p:cNvPr>
          <p:cNvSpPr txBox="1"/>
          <p:nvPr/>
        </p:nvSpPr>
        <p:spPr>
          <a:xfrm>
            <a:off x="288521" y="3192439"/>
            <a:ext cx="2796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	MODELS 	UPDATING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29DB04B-9C99-924E-BC91-5C813E2B69F0}"/>
              </a:ext>
            </a:extLst>
          </p:cNvPr>
          <p:cNvSpPr txBox="1"/>
          <p:nvPr/>
        </p:nvSpPr>
        <p:spPr>
          <a:xfrm>
            <a:off x="276586" y="4177654"/>
            <a:ext cx="279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	REPORTING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509989D-FFAB-8F4E-99EE-2C53A12873AD}"/>
              </a:ext>
            </a:extLst>
          </p:cNvPr>
          <p:cNvSpPr txBox="1"/>
          <p:nvPr/>
        </p:nvSpPr>
        <p:spPr>
          <a:xfrm>
            <a:off x="276586" y="5057466"/>
            <a:ext cx="279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	AGGREGATION</a:t>
            </a:r>
          </a:p>
        </p:txBody>
      </p:sp>
    </p:spTree>
    <p:extLst>
      <p:ext uri="{BB962C8B-B14F-4D97-AF65-F5344CB8AC3E}">
        <p14:creationId xmlns:p14="http://schemas.microsoft.com/office/powerpoint/2010/main" val="35352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13987</TotalTime>
  <Words>895</Words>
  <Application>Microsoft Office PowerPoint</Application>
  <PresentationFormat>Presentazione su schermo (4:3)</PresentationFormat>
  <Paragraphs>296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POLI</vt:lpstr>
      <vt:lpstr>Titolo presentazione sottotitolo</vt:lpstr>
      <vt:lpstr>Machine Learning in Healthcare</vt:lpstr>
      <vt:lpstr>Distributed Deep Learning in Healthcare</vt:lpstr>
      <vt:lpstr>Outline</vt:lpstr>
      <vt:lpstr>Split Learning: Definition</vt:lpstr>
      <vt:lpstr>Split Learning: Architectures</vt:lpstr>
      <vt:lpstr>Outline</vt:lpstr>
      <vt:lpstr>Federated Learning: Definition</vt:lpstr>
      <vt:lpstr>Federated Learning: Workflow</vt:lpstr>
      <vt:lpstr>Outline</vt:lpstr>
      <vt:lpstr>Problem formulation</vt:lpstr>
      <vt:lpstr>Problem formulation: CheXpert dataset</vt:lpstr>
      <vt:lpstr>Outline</vt:lpstr>
      <vt:lpstr>Experimental Design: Network architectures</vt:lpstr>
      <vt:lpstr>Experimental Design</vt:lpstr>
      <vt:lpstr>Outline</vt:lpstr>
      <vt:lpstr>Results: Uniform Datasets – Local Models</vt:lpstr>
      <vt:lpstr>Results: Uniform Datasets</vt:lpstr>
      <vt:lpstr>Results: Unbalanced Datasets – Local Models</vt:lpstr>
      <vt:lpstr>Results: Unbalanced Datasets</vt:lpstr>
      <vt:lpstr>Results: Summary</vt:lpstr>
      <vt:lpstr>Outline</vt:lpstr>
      <vt:lpstr>Future improvements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Michele Cataldo</cp:lastModifiedBy>
  <cp:revision>204</cp:revision>
  <dcterms:created xsi:type="dcterms:W3CDTF">2015-05-26T12:27:57Z</dcterms:created>
  <dcterms:modified xsi:type="dcterms:W3CDTF">2021-06-18T14:35:28Z</dcterms:modified>
</cp:coreProperties>
</file>